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368" r:id="rId2"/>
    <p:sldId id="1519" r:id="rId3"/>
    <p:sldId id="264" r:id="rId4"/>
    <p:sldId id="1573" r:id="rId5"/>
    <p:sldId id="1572" r:id="rId6"/>
    <p:sldId id="406" r:id="rId7"/>
    <p:sldId id="395" r:id="rId8"/>
    <p:sldId id="410" r:id="rId9"/>
    <p:sldId id="1578" r:id="rId10"/>
    <p:sldId id="1574" r:id="rId11"/>
    <p:sldId id="1579" r:id="rId12"/>
    <p:sldId id="1575" r:id="rId13"/>
    <p:sldId id="1580" r:id="rId14"/>
    <p:sldId id="1576" r:id="rId15"/>
    <p:sldId id="1581" r:id="rId16"/>
    <p:sldId id="1577" r:id="rId17"/>
    <p:sldId id="1582" r:id="rId18"/>
    <p:sldId id="1571"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21"/>
    <a:srgbClr val="23732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91252" autoAdjust="0"/>
  </p:normalViewPr>
  <p:slideViewPr>
    <p:cSldViewPr snapToGrid="0" showGuides="1">
      <p:cViewPr varScale="1">
        <p:scale>
          <a:sx n="90" d="100"/>
          <a:sy n="90" d="100"/>
        </p:scale>
        <p:origin x="94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308A0-4834-470F-A733-75DC5630F61A}" type="datetimeFigureOut">
              <a:rPr lang="en-US" smtClean="0"/>
              <a:t>3/2/2019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19F3A-34F7-4A41-AFD2-14A04849203F}" type="slidenum">
              <a:rPr lang="en-US" smtClean="0"/>
              <a:t>‹#›</a:t>
            </a:fld>
            <a:endParaRPr lang="en-US" dirty="0"/>
          </a:p>
        </p:txBody>
      </p:sp>
    </p:spTree>
    <p:extLst>
      <p:ext uri="{BB962C8B-B14F-4D97-AF65-F5344CB8AC3E}">
        <p14:creationId xmlns:p14="http://schemas.microsoft.com/office/powerpoint/2010/main" val="369880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2</a:t>
            </a:fld>
            <a:endParaRPr lang="en-US" dirty="0"/>
          </a:p>
        </p:txBody>
      </p:sp>
    </p:spTree>
    <p:extLst>
      <p:ext uri="{BB962C8B-B14F-4D97-AF65-F5344CB8AC3E}">
        <p14:creationId xmlns:p14="http://schemas.microsoft.com/office/powerpoint/2010/main" val="156825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11</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12</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13</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14</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15</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16</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17</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3</a:t>
            </a:fld>
            <a:endParaRPr lang="en-US"/>
          </a:p>
        </p:txBody>
      </p:sp>
    </p:spTree>
    <p:extLst>
      <p:ext uri="{BB962C8B-B14F-4D97-AF65-F5344CB8AC3E}">
        <p14:creationId xmlns:p14="http://schemas.microsoft.com/office/powerpoint/2010/main" val="224329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4</a:t>
            </a:fld>
            <a:endParaRPr lang="en-US"/>
          </a:p>
        </p:txBody>
      </p:sp>
    </p:spTree>
    <p:extLst>
      <p:ext uri="{BB962C8B-B14F-4D97-AF65-F5344CB8AC3E}">
        <p14:creationId xmlns:p14="http://schemas.microsoft.com/office/powerpoint/2010/main" val="375515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5</a:t>
            </a:fld>
            <a:endParaRPr lang="en-US"/>
          </a:p>
        </p:txBody>
      </p:sp>
    </p:spTree>
    <p:extLst>
      <p:ext uri="{BB962C8B-B14F-4D97-AF65-F5344CB8AC3E}">
        <p14:creationId xmlns:p14="http://schemas.microsoft.com/office/powerpoint/2010/main" val="142194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6</a:t>
            </a:fld>
            <a:endParaRPr lang="en-US"/>
          </a:p>
        </p:txBody>
      </p:sp>
    </p:spTree>
    <p:extLst>
      <p:ext uri="{BB962C8B-B14F-4D97-AF65-F5344CB8AC3E}">
        <p14:creationId xmlns:p14="http://schemas.microsoft.com/office/powerpoint/2010/main" val="234587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7</a:t>
            </a:fld>
            <a:endParaRPr lang="en-US"/>
          </a:p>
        </p:txBody>
      </p:sp>
    </p:spTree>
    <p:extLst>
      <p:ext uri="{BB962C8B-B14F-4D97-AF65-F5344CB8AC3E}">
        <p14:creationId xmlns:p14="http://schemas.microsoft.com/office/powerpoint/2010/main" val="135088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8</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9</a:t>
            </a:fld>
            <a:endParaRPr lang="en-US" dirty="0"/>
          </a:p>
        </p:txBody>
      </p:sp>
    </p:spTree>
    <p:extLst>
      <p:ext uri="{BB962C8B-B14F-4D97-AF65-F5344CB8AC3E}">
        <p14:creationId xmlns:p14="http://schemas.microsoft.com/office/powerpoint/2010/main" val="381477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Note: Click on the “Picture Place Holder”, then send the picture back</a:t>
            </a:r>
            <a:r>
              <a:rPr lang="en-US" baseline="0" dirty="0"/>
              <a:t>.</a:t>
            </a:r>
            <a:endParaRPr lang="en-US" dirty="0"/>
          </a:p>
        </p:txBody>
      </p:sp>
      <p:sp>
        <p:nvSpPr>
          <p:cNvPr id="4" name="Slide Number Placeholder 3"/>
          <p:cNvSpPr>
            <a:spLocks noGrp="1"/>
          </p:cNvSpPr>
          <p:nvPr>
            <p:ph type="sldNum" sz="quarter" idx="10"/>
          </p:nvPr>
        </p:nvSpPr>
        <p:spPr/>
        <p:txBody>
          <a:bodyPr/>
          <a:lstStyle/>
          <a:p>
            <a:fld id="{21719F3A-34F7-4A41-AFD2-14A04849203F}" type="slidenum">
              <a:rPr lang="en-US" smtClean="0"/>
              <a:t>10</a:t>
            </a:fld>
            <a:endParaRPr lang="en-US" dirty="0"/>
          </a:p>
        </p:txBody>
      </p:sp>
    </p:spTree>
    <p:extLst>
      <p:ext uri="{BB962C8B-B14F-4D97-AF65-F5344CB8AC3E}">
        <p14:creationId xmlns:p14="http://schemas.microsoft.com/office/powerpoint/2010/main" val="381477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284278"/>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388339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1029" userDrawn="1">
          <p15:clr>
            <a:srgbClr val="FBAE40"/>
          </p15:clr>
        </p15:guide>
        <p15:guide id="2" pos="375" userDrawn="1">
          <p15:clr>
            <a:srgbClr val="FBAE40"/>
          </p15:clr>
        </p15:guide>
        <p15:guide id="3" pos="5385" userDrawn="1">
          <p15:clr>
            <a:srgbClr val="FBAE40"/>
          </p15:clr>
        </p15:guide>
        <p15:guide id="4" orient="horz" pos="28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Features">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3286116" y="1635125"/>
            <a:ext cx="5246698" cy="3024187"/>
          </a:xfrm>
          <a:prstGeom prst="rect">
            <a:avLst/>
          </a:prstGeom>
        </p:spPr>
        <p:txBody>
          <a:bodyPr/>
          <a:lstStyle>
            <a:lvl1pPr algn="ctr" rtl="0">
              <a:defRPr sz="1400">
                <a:latin typeface="Lato" pitchFamily="34" charset="0"/>
              </a:defRPr>
            </a:lvl1pPr>
          </a:lstStyle>
          <a:p>
            <a:endParaRPr lang="ar-SA"/>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22893"/>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4266164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2892" userDrawn="1">
          <p15:clr>
            <a:srgbClr val="FBAE40"/>
          </p15:clr>
        </p15:guide>
        <p15:guide id="2" pos="5384" userDrawn="1">
          <p15:clr>
            <a:srgbClr val="FBAE40"/>
          </p15:clr>
        </p15:guide>
        <p15:guide id="3" orient="horz" pos="1028" userDrawn="1">
          <p15:clr>
            <a:srgbClr val="FBAE40"/>
          </p15:clr>
        </p15:guide>
        <p15:guide id="4" pos="37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595313" y="1635125"/>
            <a:ext cx="3689350" cy="3024187"/>
          </a:xfrm>
          <a:prstGeom prst="rect">
            <a:avLst/>
          </a:prstGeom>
        </p:spPr>
        <p:txBody>
          <a:bodyPr/>
          <a:lstStyle>
            <a:lvl1pPr algn="ctr" rtl="0">
              <a:defRPr sz="1400">
                <a:latin typeface="Lato" pitchFamily="34" charset="0"/>
              </a:defRPr>
            </a:lvl1pPr>
          </a:lstStyle>
          <a:p>
            <a:endParaRPr lang="ar-SA"/>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32832"/>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sp>
        <p:nvSpPr>
          <p:cNvPr id="10" name="Picture Placeholder 11"/>
          <p:cNvSpPr>
            <a:spLocks noGrp="1"/>
          </p:cNvSpPr>
          <p:nvPr>
            <p:ph type="pic" sz="quarter" idx="13"/>
          </p:nvPr>
        </p:nvSpPr>
        <p:spPr>
          <a:xfrm>
            <a:off x="4843463" y="1635125"/>
            <a:ext cx="3689350" cy="3024187"/>
          </a:xfrm>
          <a:prstGeom prst="rect">
            <a:avLst/>
          </a:prstGeom>
        </p:spPr>
        <p:txBody>
          <a:bodyPr/>
          <a:lstStyle>
            <a:lvl1pPr algn="ctr" rtl="0">
              <a:defRPr sz="1400">
                <a:latin typeface="Lato" pitchFamily="34" charset="0"/>
              </a:defRPr>
            </a:lvl1pPr>
          </a:lstStyle>
          <a:p>
            <a:endParaRPr lang="ar-SA"/>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198137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2892" userDrawn="1">
          <p15:clr>
            <a:srgbClr val="FBAE40"/>
          </p15:clr>
        </p15:guide>
        <p15:guide id="2" pos="5385" userDrawn="1">
          <p15:clr>
            <a:srgbClr val="FBAE40"/>
          </p15:clr>
        </p15:guide>
        <p15:guide id="3" pos="377" userDrawn="1">
          <p15:clr>
            <a:srgbClr val="FBAE40"/>
          </p15:clr>
        </p15:guide>
        <p15:guide id="4" orient="horz" pos="102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with Numbers">
    <p:spTree>
      <p:nvGrpSpPr>
        <p:cNvPr id="1" name=""/>
        <p:cNvGrpSpPr/>
        <p:nvPr/>
      </p:nvGrpSpPr>
      <p:grpSpPr>
        <a:xfrm>
          <a:off x="0" y="0"/>
          <a:ext cx="0" cy="0"/>
          <a:chOff x="0" y="0"/>
          <a:chExt cx="0" cy="0"/>
        </a:xfrm>
      </p:grpSpPr>
      <p:sp>
        <p:nvSpPr>
          <p:cNvPr id="2" name="Oval 1"/>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TextBox 2"/>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345334848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b Project Slide">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14362" y="2021682"/>
            <a:ext cx="4271963" cy="2621756"/>
          </a:xfrm>
          <a:prstGeom prst="rect">
            <a:avLst/>
          </a:prstGeom>
        </p:spPr>
        <p:txBody>
          <a:bodyPr/>
          <a:lstStyle>
            <a:lvl1pPr algn="l" rtl="0">
              <a:defRPr sz="1200">
                <a:latin typeface="Lato" pitchFamily="34" charset="0"/>
              </a:defRPr>
            </a:lvl1pPr>
          </a:lstStyle>
          <a:p>
            <a:endParaRPr lang="en-US" dirty="0"/>
          </a:p>
        </p:txBody>
      </p:sp>
      <p:sp>
        <p:nvSpPr>
          <p:cNvPr id="41"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42" name="Straight Connector 41"/>
          <p:cNvCxnSpPr/>
          <p:nvPr userDrawn="1"/>
        </p:nvCxnSpPr>
        <p:spPr>
          <a:xfrm>
            <a:off x="594360" y="1119175"/>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44" name="Oval 43"/>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TextBox 44"/>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3662562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1029" userDrawn="1">
          <p15:clr>
            <a:srgbClr val="FBAE40"/>
          </p15:clr>
        </p15:guide>
        <p15:guide id="2" pos="5385" userDrawn="1">
          <p15:clr>
            <a:srgbClr val="FBAE40"/>
          </p15:clr>
        </p15:guide>
        <p15:guide id="3" pos="375" userDrawn="1">
          <p15:clr>
            <a:srgbClr val="FBAE40"/>
          </p15:clr>
        </p15:guide>
        <p15:guide id="4" orient="horz" pos="28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b Project Slide Show in Tablet">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3636169" y="1905000"/>
            <a:ext cx="1869281" cy="2476500"/>
          </a:xfrm>
          <a:prstGeom prst="rect">
            <a:avLst/>
          </a:prstGeom>
        </p:spPr>
        <p:txBody>
          <a:bodyPr/>
          <a:lstStyle>
            <a:lvl1pPr algn="l" rtl="0">
              <a:defRPr sz="1200">
                <a:latin typeface="Lato" pitchFamily="34" charset="0"/>
              </a:defRPr>
            </a:lvl1pPr>
          </a:lstStyle>
          <a:p>
            <a:endParaRPr lang="en-US" dirty="0"/>
          </a:p>
        </p:txBody>
      </p:sp>
      <p:sp>
        <p:nvSpPr>
          <p:cNvPr id="41"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42" name="Straight Connector 41"/>
          <p:cNvCxnSpPr/>
          <p:nvPr userDrawn="1"/>
        </p:nvCxnSpPr>
        <p:spPr>
          <a:xfrm>
            <a:off x="594360" y="1119175"/>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44" name="Oval 43"/>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TextBox 44"/>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1739908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1029" userDrawn="1">
          <p15:clr>
            <a:srgbClr val="FBAE40"/>
          </p15:clr>
        </p15:guide>
        <p15:guide id="2" pos="5384" userDrawn="1">
          <p15:clr>
            <a:srgbClr val="FBAE40"/>
          </p15:clr>
        </p15:guide>
        <p15:guide id="3" orient="horz" pos="2892" userDrawn="1">
          <p15:clr>
            <a:srgbClr val="FBAE40"/>
          </p15:clr>
        </p15:guide>
        <p15:guide id="4" pos="37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App. Features">
    <p:spTree>
      <p:nvGrpSpPr>
        <p:cNvPr id="1" name=""/>
        <p:cNvGrpSpPr/>
        <p:nvPr/>
      </p:nvGrpSpPr>
      <p:grpSpPr>
        <a:xfrm>
          <a:off x="0" y="0"/>
          <a:ext cx="0" cy="0"/>
          <a:chOff x="0" y="0"/>
          <a:chExt cx="0" cy="0"/>
        </a:xfrm>
      </p:grpSpPr>
      <p:sp>
        <p:nvSpPr>
          <p:cNvPr id="39" name="Picture Placeholder 38"/>
          <p:cNvSpPr>
            <a:spLocks noGrp="1"/>
          </p:cNvSpPr>
          <p:nvPr>
            <p:ph type="pic" sz="quarter" idx="12"/>
          </p:nvPr>
        </p:nvSpPr>
        <p:spPr>
          <a:xfrm>
            <a:off x="1428749" y="2143125"/>
            <a:ext cx="1419225" cy="2136775"/>
          </a:xfrm>
          <a:prstGeom prst="rect">
            <a:avLst/>
          </a:prstGeom>
        </p:spPr>
        <p:txBody>
          <a:bodyPr/>
          <a:lstStyle>
            <a:lvl1pPr algn="ctr" rtl="0">
              <a:defRPr sz="1500">
                <a:latin typeface="Lato" pitchFamily="34" charset="0"/>
              </a:defRPr>
            </a:lvl1pPr>
          </a:lstStyle>
          <a:p>
            <a:endParaRPr lang="ar-SA"/>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19175"/>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3804359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1029" userDrawn="1">
          <p15:clr>
            <a:srgbClr val="FBAE40"/>
          </p15:clr>
        </p15:guide>
        <p15:guide id="2" pos="5385" userDrawn="1">
          <p15:clr>
            <a:srgbClr val="FBAE40"/>
          </p15:clr>
        </p15:guide>
        <p15:guide id="3" orient="horz" pos="2892" userDrawn="1">
          <p15:clr>
            <a:srgbClr val="FBAE40"/>
          </p15:clr>
        </p15:guide>
        <p15:guide id="4" pos="37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lgn="l" rtl="0">
              <a:defRPr sz="1600"/>
            </a:lvl1pPr>
          </a:lstStyle>
          <a:p>
            <a:endParaRPr lang="ar-SA"/>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553" y="4769085"/>
            <a:ext cx="1380697" cy="287849"/>
          </a:xfrm>
          <a:prstGeom prst="rect">
            <a:avLst/>
          </a:prstGeom>
        </p:spPr>
      </p:pic>
    </p:spTree>
    <p:extLst>
      <p:ext uri="{BB962C8B-B14F-4D97-AF65-F5344CB8AC3E}">
        <p14:creationId xmlns:p14="http://schemas.microsoft.com/office/powerpoint/2010/main" val="282845149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378336082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lgn="l" rtl="0">
              <a:defRPr sz="1400">
                <a:latin typeface="Lato" pitchFamily="34" charset="0"/>
              </a:defRPr>
            </a:lvl1pPr>
          </a:lstStyle>
          <a:p>
            <a:endParaRPr lang="ar-SA"/>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553" y="4769085"/>
            <a:ext cx="1380697" cy="287849"/>
          </a:xfrm>
          <a:prstGeom prst="rect">
            <a:avLst/>
          </a:prstGeom>
        </p:spPr>
      </p:pic>
    </p:spTree>
    <p:extLst>
      <p:ext uri="{BB962C8B-B14F-4D97-AF65-F5344CB8AC3E}">
        <p14:creationId xmlns:p14="http://schemas.microsoft.com/office/powerpoint/2010/main" val="401780635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r Full Color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553" y="4769085"/>
            <a:ext cx="1380697" cy="287849"/>
          </a:xfrm>
          <a:prstGeom prst="rect">
            <a:avLst/>
          </a:prstGeom>
        </p:spPr>
      </p:pic>
    </p:spTree>
    <p:extLst>
      <p:ext uri="{BB962C8B-B14F-4D97-AF65-F5344CB8AC3E}">
        <p14:creationId xmlns:p14="http://schemas.microsoft.com/office/powerpoint/2010/main" val="387900448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ag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4535" y="658769"/>
            <a:ext cx="2850943" cy="594367"/>
          </a:xfrm>
          <a:prstGeom prst="rect">
            <a:avLst/>
          </a:prstGeom>
        </p:spPr>
      </p:pic>
    </p:spTree>
    <p:extLst>
      <p:ext uri="{BB962C8B-B14F-4D97-AF65-F5344CB8AC3E}">
        <p14:creationId xmlns:p14="http://schemas.microsoft.com/office/powerpoint/2010/main" val="34450914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Full Color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553" y="4769085"/>
            <a:ext cx="1380697" cy="287849"/>
          </a:xfrm>
          <a:prstGeom prst="rect">
            <a:avLst/>
          </a:prstGeom>
        </p:spPr>
      </p:pic>
    </p:spTree>
    <p:extLst>
      <p:ext uri="{BB962C8B-B14F-4D97-AF65-F5344CB8AC3E}">
        <p14:creationId xmlns:p14="http://schemas.microsoft.com/office/powerpoint/2010/main" val="200459202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 We Are Pag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594360" y="1635126"/>
            <a:ext cx="7955280" cy="2304486"/>
          </a:xfrm>
          <a:prstGeom prst="rect">
            <a:avLst/>
          </a:prstGeom>
        </p:spPr>
        <p:txBody>
          <a:bodyPr/>
          <a:lstStyle>
            <a:lvl1pPr algn="ctr" rtl="0">
              <a:defRPr sz="1400">
                <a:latin typeface="Lato" pitchFamily="34" charset="0"/>
              </a:defRPr>
            </a:lvl1pPr>
          </a:lstStyle>
          <a:p>
            <a:endParaRPr lang="ar-SA"/>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12037"/>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1110784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1029" userDrawn="1">
          <p15:clr>
            <a:srgbClr val="FBAE40"/>
          </p15:clr>
        </p15:guide>
        <p15:guide id="2" pos="374" userDrawn="1">
          <p15:clr>
            <a:srgbClr val="FBAE40"/>
          </p15:clr>
        </p15:guide>
        <p15:guide id="3" pos="5384" userDrawn="1">
          <p15:clr>
            <a:srgbClr val="FBAE40"/>
          </p15:clr>
        </p15:guide>
        <p15:guide id="4" orient="horz" pos="28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at We Do Pag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594360" y="1635125"/>
            <a:ext cx="7955280" cy="3024187"/>
          </a:xfrm>
          <a:prstGeom prst="rect">
            <a:avLst/>
          </a:prstGeom>
        </p:spPr>
        <p:txBody>
          <a:bodyPr/>
          <a:lstStyle>
            <a:lvl1pPr algn="ctr" rtl="0">
              <a:defRPr sz="1400">
                <a:latin typeface="Lato" pitchFamily="34" charset="0"/>
              </a:defRPr>
            </a:lvl1pPr>
          </a:lstStyle>
          <a:p>
            <a:endParaRPr lang="ar-SA"/>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13625"/>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1872579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Solution Pag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594360" y="1635126"/>
            <a:ext cx="1763062" cy="1936756"/>
          </a:xfrm>
          <a:prstGeom prst="rect">
            <a:avLst/>
          </a:prstGeom>
        </p:spPr>
        <p:txBody>
          <a:bodyPr/>
          <a:lstStyle>
            <a:lvl1pPr algn="ctr" rtl="0">
              <a:defRPr sz="1400">
                <a:latin typeface="Lato" pitchFamily="34" charset="0"/>
              </a:defRPr>
            </a:lvl1pPr>
          </a:lstStyle>
          <a:p>
            <a:endParaRPr lang="ar-SA"/>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20763"/>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sp>
        <p:nvSpPr>
          <p:cNvPr id="13" name="Picture Placeholder 11"/>
          <p:cNvSpPr>
            <a:spLocks noGrp="1"/>
          </p:cNvSpPr>
          <p:nvPr>
            <p:ph type="pic" sz="quarter" idx="13"/>
          </p:nvPr>
        </p:nvSpPr>
        <p:spPr>
          <a:xfrm>
            <a:off x="6769751" y="1635126"/>
            <a:ext cx="1763062" cy="1936756"/>
          </a:xfrm>
          <a:prstGeom prst="rect">
            <a:avLst/>
          </a:prstGeom>
        </p:spPr>
        <p:txBody>
          <a:bodyPr/>
          <a:lstStyle>
            <a:lvl1pPr algn="ctr" rtl="0">
              <a:defRPr sz="1400">
                <a:latin typeface="Lato" pitchFamily="34" charset="0"/>
              </a:defRPr>
            </a:lvl1pPr>
          </a:lstStyle>
          <a:p>
            <a:endParaRPr lang="ar-SA"/>
          </a:p>
        </p:txBody>
      </p:sp>
      <p:sp>
        <p:nvSpPr>
          <p:cNvPr id="14" name="Picture Placeholder 11"/>
          <p:cNvSpPr>
            <a:spLocks noGrp="1"/>
          </p:cNvSpPr>
          <p:nvPr>
            <p:ph type="pic" sz="quarter" idx="14"/>
          </p:nvPr>
        </p:nvSpPr>
        <p:spPr>
          <a:xfrm>
            <a:off x="4711288" y="1635126"/>
            <a:ext cx="1763062" cy="1936756"/>
          </a:xfrm>
          <a:prstGeom prst="rect">
            <a:avLst/>
          </a:prstGeom>
        </p:spPr>
        <p:txBody>
          <a:bodyPr/>
          <a:lstStyle>
            <a:lvl1pPr algn="ctr" rtl="0">
              <a:defRPr sz="1400">
                <a:latin typeface="Lato" pitchFamily="34" charset="0"/>
              </a:defRPr>
            </a:lvl1pPr>
          </a:lstStyle>
          <a:p>
            <a:endParaRPr lang="ar-SA"/>
          </a:p>
        </p:txBody>
      </p:sp>
      <p:sp>
        <p:nvSpPr>
          <p:cNvPr id="16" name="Picture Placeholder 11"/>
          <p:cNvSpPr>
            <a:spLocks noGrp="1"/>
          </p:cNvSpPr>
          <p:nvPr>
            <p:ph type="pic" sz="quarter" idx="15"/>
          </p:nvPr>
        </p:nvSpPr>
        <p:spPr>
          <a:xfrm>
            <a:off x="2652824" y="1635126"/>
            <a:ext cx="1763062" cy="1936756"/>
          </a:xfrm>
          <a:prstGeom prst="rect">
            <a:avLst/>
          </a:prstGeom>
        </p:spPr>
        <p:txBody>
          <a:bodyPr/>
          <a:lstStyle>
            <a:lvl1pPr algn="ctr" rtl="0">
              <a:defRPr sz="1400">
                <a:latin typeface="Lato" pitchFamily="34" charset="0"/>
              </a:defRPr>
            </a:lvl1pPr>
          </a:lstStyle>
          <a:p>
            <a:endParaRPr lang="ar-SA"/>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1336019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2892" userDrawn="1">
          <p15:clr>
            <a:srgbClr val="FBAE40"/>
          </p15:clr>
        </p15:guide>
        <p15:guide id="2" pos="374" userDrawn="1">
          <p15:clr>
            <a:srgbClr val="FBAE40"/>
          </p15:clr>
        </p15:guide>
        <p15:guide id="3" orient="horz" pos="1029" userDrawn="1">
          <p15:clr>
            <a:srgbClr val="FBAE40"/>
          </p15:clr>
        </p15:guide>
        <p15:guide id="4" pos="5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Team Page">
    <p:spTree>
      <p:nvGrpSpPr>
        <p:cNvPr id="1" name=""/>
        <p:cNvGrpSpPr/>
        <p:nvPr/>
      </p:nvGrpSpPr>
      <p:grpSpPr>
        <a:xfrm>
          <a:off x="0" y="0"/>
          <a:ext cx="0" cy="0"/>
          <a:chOff x="0" y="0"/>
          <a:chExt cx="0" cy="0"/>
        </a:xfrm>
      </p:grpSpPr>
      <p:sp>
        <p:nvSpPr>
          <p:cNvPr id="10" name="Picture Placeholder 13"/>
          <p:cNvSpPr>
            <a:spLocks noGrp="1"/>
          </p:cNvSpPr>
          <p:nvPr>
            <p:ph type="pic" sz="quarter" idx="12"/>
          </p:nvPr>
        </p:nvSpPr>
        <p:spPr>
          <a:xfrm>
            <a:off x="952746" y="1947863"/>
            <a:ext cx="1182634" cy="1182634"/>
          </a:xfrm>
          <a:prstGeom prst="ellipse">
            <a:avLst/>
          </a:prstGeom>
        </p:spPr>
        <p:txBody>
          <a:bodyPr/>
          <a:lstStyle>
            <a:lvl1pPr algn="ctr" rtl="0">
              <a:buNone/>
              <a:defRPr sz="850">
                <a:latin typeface="Lato" pitchFamily="34" charset="0"/>
              </a:defRPr>
            </a:lvl1pPr>
          </a:lstStyle>
          <a:p>
            <a:endParaRPr lang="ar-SA" dirty="0"/>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20763"/>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sp>
        <p:nvSpPr>
          <p:cNvPr id="35" name="Picture Placeholder 13"/>
          <p:cNvSpPr>
            <a:spLocks noGrp="1"/>
          </p:cNvSpPr>
          <p:nvPr>
            <p:ph type="pic" sz="quarter" idx="13"/>
          </p:nvPr>
        </p:nvSpPr>
        <p:spPr>
          <a:xfrm>
            <a:off x="2968614" y="1947863"/>
            <a:ext cx="1182634" cy="1182634"/>
          </a:xfrm>
          <a:prstGeom prst="ellipse">
            <a:avLst/>
          </a:prstGeom>
        </p:spPr>
        <p:txBody>
          <a:bodyPr/>
          <a:lstStyle>
            <a:lvl1pPr algn="ctr" rtl="0">
              <a:buNone/>
              <a:defRPr sz="850">
                <a:latin typeface="Lato" pitchFamily="34" charset="0"/>
              </a:defRPr>
            </a:lvl1pPr>
          </a:lstStyle>
          <a:p>
            <a:endParaRPr lang="ar-SA" dirty="0"/>
          </a:p>
        </p:txBody>
      </p:sp>
      <p:sp>
        <p:nvSpPr>
          <p:cNvPr id="36" name="Picture Placeholder 13"/>
          <p:cNvSpPr>
            <a:spLocks noGrp="1"/>
          </p:cNvSpPr>
          <p:nvPr>
            <p:ph type="pic" sz="quarter" idx="14"/>
          </p:nvPr>
        </p:nvSpPr>
        <p:spPr>
          <a:xfrm>
            <a:off x="4993008" y="1947863"/>
            <a:ext cx="1182634" cy="1182634"/>
          </a:xfrm>
          <a:prstGeom prst="ellipse">
            <a:avLst/>
          </a:prstGeom>
        </p:spPr>
        <p:txBody>
          <a:bodyPr/>
          <a:lstStyle>
            <a:lvl1pPr algn="ctr" rtl="0">
              <a:buNone/>
              <a:defRPr sz="850">
                <a:latin typeface="Lato" pitchFamily="34" charset="0"/>
              </a:defRPr>
            </a:lvl1pPr>
          </a:lstStyle>
          <a:p>
            <a:endParaRPr lang="ar-SA" dirty="0"/>
          </a:p>
        </p:txBody>
      </p:sp>
      <p:sp>
        <p:nvSpPr>
          <p:cNvPr id="37" name="Picture Placeholder 13"/>
          <p:cNvSpPr>
            <a:spLocks noGrp="1"/>
          </p:cNvSpPr>
          <p:nvPr>
            <p:ph type="pic" sz="quarter" idx="15"/>
          </p:nvPr>
        </p:nvSpPr>
        <p:spPr>
          <a:xfrm>
            <a:off x="7000892" y="1947863"/>
            <a:ext cx="1182634" cy="1182634"/>
          </a:xfrm>
          <a:prstGeom prst="ellipse">
            <a:avLst/>
          </a:prstGeom>
        </p:spPr>
        <p:txBody>
          <a:bodyPr/>
          <a:lstStyle>
            <a:lvl1pPr algn="ctr" rtl="0">
              <a:buNone/>
              <a:defRPr sz="850">
                <a:latin typeface="Lato" pitchFamily="34" charset="0"/>
              </a:defRPr>
            </a:lvl1pPr>
          </a:lstStyle>
          <a:p>
            <a:endParaRPr lang="ar-S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690900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mod="1">
    <p:ext uri="{DCECCB84-F9BA-43D5-87BE-67443E8EF086}">
      <p15:sldGuideLst xmlns:p15="http://schemas.microsoft.com/office/powerpoint/2012/main">
        <p15:guide id="1" orient="horz" pos="2892" userDrawn="1">
          <p15:clr>
            <a:srgbClr val="FBAE40"/>
          </p15:clr>
        </p15:guide>
        <p15:guide id="2" pos="5384" userDrawn="1">
          <p15:clr>
            <a:srgbClr val="FBAE40"/>
          </p15:clr>
        </p15:guide>
        <p15:guide id="3" pos="375" userDrawn="1">
          <p15:clr>
            <a:srgbClr val="FBAE40"/>
          </p15:clr>
        </p15:guide>
        <p15:guide id="4" orient="horz" pos="103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Timeline Page">
    <p:spTree>
      <p:nvGrpSpPr>
        <p:cNvPr id="1" name=""/>
        <p:cNvGrpSpPr/>
        <p:nvPr/>
      </p:nvGrpSpPr>
      <p:grpSpPr>
        <a:xfrm>
          <a:off x="0" y="0"/>
          <a:ext cx="0" cy="0"/>
          <a:chOff x="0" y="0"/>
          <a:chExt cx="0" cy="0"/>
        </a:xfrm>
      </p:grpSpPr>
      <p:sp>
        <p:nvSpPr>
          <p:cNvPr id="24" name="Picture Placeholder 13"/>
          <p:cNvSpPr>
            <a:spLocks noGrp="1"/>
          </p:cNvSpPr>
          <p:nvPr>
            <p:ph type="pic" sz="quarter" idx="14"/>
          </p:nvPr>
        </p:nvSpPr>
        <p:spPr>
          <a:xfrm>
            <a:off x="6355527" y="1733973"/>
            <a:ext cx="1005840" cy="1005840"/>
          </a:xfrm>
          <a:prstGeom prst="ellipse">
            <a:avLst/>
          </a:prstGeom>
        </p:spPr>
        <p:txBody>
          <a:bodyPr/>
          <a:lstStyle>
            <a:lvl1pPr algn="ctr" rtl="0">
              <a:buNone/>
              <a:defRPr sz="850">
                <a:latin typeface="Lato" pitchFamily="34" charset="0"/>
              </a:defRPr>
            </a:lvl1pPr>
          </a:lstStyle>
          <a:p>
            <a:endParaRPr lang="ar-SA" dirty="0"/>
          </a:p>
        </p:txBody>
      </p:sp>
      <p:sp>
        <p:nvSpPr>
          <p:cNvPr id="23" name="Picture Placeholder 13"/>
          <p:cNvSpPr>
            <a:spLocks noGrp="1"/>
          </p:cNvSpPr>
          <p:nvPr>
            <p:ph type="pic" sz="quarter" idx="13"/>
          </p:nvPr>
        </p:nvSpPr>
        <p:spPr>
          <a:xfrm>
            <a:off x="3989886" y="3569430"/>
            <a:ext cx="1005840" cy="1005840"/>
          </a:xfrm>
          <a:prstGeom prst="ellipse">
            <a:avLst/>
          </a:prstGeom>
        </p:spPr>
        <p:txBody>
          <a:bodyPr/>
          <a:lstStyle>
            <a:lvl1pPr algn="ctr" rtl="0">
              <a:buNone/>
              <a:defRPr sz="850">
                <a:latin typeface="Lato" pitchFamily="34" charset="0"/>
              </a:defRPr>
            </a:lvl1pPr>
          </a:lstStyle>
          <a:p>
            <a:endParaRPr lang="ar-SA" dirty="0"/>
          </a:p>
        </p:txBody>
      </p:sp>
      <p:sp>
        <p:nvSpPr>
          <p:cNvPr id="14" name="Picture Placeholder 13"/>
          <p:cNvSpPr>
            <a:spLocks noGrp="1"/>
          </p:cNvSpPr>
          <p:nvPr>
            <p:ph type="pic" sz="quarter" idx="12"/>
          </p:nvPr>
        </p:nvSpPr>
        <p:spPr>
          <a:xfrm>
            <a:off x="1612895" y="1728788"/>
            <a:ext cx="1005840" cy="1005840"/>
          </a:xfrm>
          <a:prstGeom prst="ellipse">
            <a:avLst/>
          </a:prstGeom>
        </p:spPr>
        <p:txBody>
          <a:bodyPr/>
          <a:lstStyle>
            <a:lvl1pPr algn="ctr" rtl="0">
              <a:buNone/>
              <a:defRPr sz="850">
                <a:latin typeface="Lato" pitchFamily="34" charset="0"/>
              </a:defRPr>
            </a:lvl1pPr>
          </a:lstStyle>
          <a:p>
            <a:endParaRPr lang="ar-SA" dirty="0"/>
          </a:p>
        </p:txBody>
      </p:sp>
      <p:sp>
        <p:nvSpPr>
          <p:cNvPr id="8" name="Text Placeholder 7"/>
          <p:cNvSpPr>
            <a:spLocks noGrp="1"/>
          </p:cNvSpPr>
          <p:nvPr>
            <p:ph type="body" sz="quarter" idx="10"/>
          </p:nvPr>
        </p:nvSpPr>
        <p:spPr>
          <a:xfrm>
            <a:off x="593387" y="438150"/>
            <a:ext cx="7957227" cy="419088"/>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a:r>
              <a:rPr lang="en-US" dirty="0"/>
              <a:t>Click to edit Master text styles</a:t>
            </a:r>
          </a:p>
        </p:txBody>
      </p:sp>
      <p:cxnSp>
        <p:nvCxnSpPr>
          <p:cNvPr id="9" name="Straight Connector 8"/>
          <p:cNvCxnSpPr/>
          <p:nvPr userDrawn="1"/>
        </p:nvCxnSpPr>
        <p:spPr>
          <a:xfrm>
            <a:off x="594360" y="1122893"/>
            <a:ext cx="795528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595313" y="892163"/>
            <a:ext cx="7953375"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r>
              <a:rPr lang="en-US" dirty="0"/>
              <a:t>Click to edit Master text styles</a:t>
            </a:r>
          </a:p>
        </p:txBody>
      </p:sp>
      <p:sp>
        <p:nvSpPr>
          <p:cNvPr id="15" name="Oval 14"/>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1331283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ny Timeline Page 2">
    <p:spTree>
      <p:nvGrpSpPr>
        <p:cNvPr id="1" name=""/>
        <p:cNvGrpSpPr/>
        <p:nvPr/>
      </p:nvGrpSpPr>
      <p:grpSpPr>
        <a:xfrm>
          <a:off x="0" y="0"/>
          <a:ext cx="0" cy="0"/>
          <a:chOff x="0" y="0"/>
          <a:chExt cx="0" cy="0"/>
        </a:xfrm>
      </p:grpSpPr>
      <p:sp>
        <p:nvSpPr>
          <p:cNvPr id="9" name="Picture Placeholder 13"/>
          <p:cNvSpPr>
            <a:spLocks noGrp="1"/>
          </p:cNvSpPr>
          <p:nvPr>
            <p:ph type="pic" sz="quarter" idx="14"/>
          </p:nvPr>
        </p:nvSpPr>
        <p:spPr>
          <a:xfrm>
            <a:off x="6355527" y="1278721"/>
            <a:ext cx="1005840" cy="1005840"/>
          </a:xfrm>
          <a:prstGeom prst="ellipse">
            <a:avLst/>
          </a:prstGeom>
        </p:spPr>
        <p:txBody>
          <a:bodyPr/>
          <a:lstStyle>
            <a:lvl1pPr algn="ctr" rtl="0">
              <a:buNone/>
              <a:defRPr sz="850">
                <a:latin typeface="Lato" pitchFamily="34" charset="0"/>
              </a:defRPr>
            </a:lvl1pPr>
          </a:lstStyle>
          <a:p>
            <a:endParaRPr lang="ar-SA" dirty="0"/>
          </a:p>
        </p:txBody>
      </p:sp>
      <p:sp>
        <p:nvSpPr>
          <p:cNvPr id="10" name="Picture Placeholder 13"/>
          <p:cNvSpPr>
            <a:spLocks noGrp="1"/>
          </p:cNvSpPr>
          <p:nvPr>
            <p:ph type="pic" sz="quarter" idx="13"/>
          </p:nvPr>
        </p:nvSpPr>
        <p:spPr>
          <a:xfrm>
            <a:off x="3989886" y="3118940"/>
            <a:ext cx="1005840" cy="1005840"/>
          </a:xfrm>
          <a:prstGeom prst="ellipse">
            <a:avLst/>
          </a:prstGeom>
        </p:spPr>
        <p:txBody>
          <a:bodyPr/>
          <a:lstStyle>
            <a:lvl1pPr algn="ctr" rtl="0">
              <a:buNone/>
              <a:defRPr sz="850">
                <a:latin typeface="Lato" pitchFamily="34" charset="0"/>
              </a:defRPr>
            </a:lvl1pPr>
          </a:lstStyle>
          <a:p>
            <a:endParaRPr lang="ar-SA" dirty="0"/>
          </a:p>
        </p:txBody>
      </p:sp>
      <p:sp>
        <p:nvSpPr>
          <p:cNvPr id="11" name="Picture Placeholder 13"/>
          <p:cNvSpPr>
            <a:spLocks noGrp="1"/>
          </p:cNvSpPr>
          <p:nvPr>
            <p:ph type="pic" sz="quarter" idx="12"/>
          </p:nvPr>
        </p:nvSpPr>
        <p:spPr>
          <a:xfrm>
            <a:off x="1622419" y="1278298"/>
            <a:ext cx="1005840" cy="1005840"/>
          </a:xfrm>
          <a:prstGeom prst="ellipse">
            <a:avLst/>
          </a:prstGeom>
        </p:spPr>
        <p:txBody>
          <a:bodyPr/>
          <a:lstStyle>
            <a:lvl1pPr algn="ctr" rtl="0">
              <a:buNone/>
              <a:defRPr sz="850">
                <a:latin typeface="Lato" pitchFamily="34" charset="0"/>
              </a:defRPr>
            </a:lvl1pPr>
          </a:lstStyle>
          <a:p>
            <a:endParaRPr lang="ar-SA" dirty="0"/>
          </a:p>
        </p:txBody>
      </p:sp>
      <p:sp>
        <p:nvSpPr>
          <p:cNvPr id="2" name="Oval 1"/>
          <p:cNvSpPr/>
          <p:nvPr userDrawn="1"/>
        </p:nvSpPr>
        <p:spPr>
          <a:xfrm>
            <a:off x="8615374" y="245277"/>
            <a:ext cx="261926" cy="26192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TextBox 2"/>
          <p:cNvSpPr txBox="1"/>
          <p:nvPr userDrawn="1"/>
        </p:nvSpPr>
        <p:spPr>
          <a:xfrm>
            <a:off x="8628854" y="307183"/>
            <a:ext cx="216694" cy="130805"/>
          </a:xfrm>
          <a:prstGeom prst="rect">
            <a:avLst/>
          </a:prstGeom>
          <a:noFill/>
        </p:spPr>
        <p:txBody>
          <a:bodyPr wrap="square" lIns="0" tIns="0" rIns="0" bIns="0" rtlCol="1">
            <a:spAutoFit/>
          </a:bodyPr>
          <a:lstStyle/>
          <a:p>
            <a:pPr algn="ctr" rtl="0"/>
            <a:fld id="{74661D5A-9BD6-4923-8702-8D0735A2977B}" type="slidenum">
              <a:rPr lang="ar-SA" sz="850" smtClean="0">
                <a:solidFill>
                  <a:schemeClr val="bg1"/>
                </a:solidFill>
                <a:latin typeface="Lato" pitchFamily="34" charset="0"/>
                <a:ea typeface="Open Sans" pitchFamily="34" charset="0"/>
              </a:rPr>
              <a:pPr algn="ctr" rtl="0"/>
              <a:t>‹#›</a:t>
            </a:fld>
            <a:endParaRPr lang="ar-SA" sz="850" dirty="0">
              <a:solidFill>
                <a:schemeClr val="bg1"/>
              </a:solidFill>
              <a:latin typeface="Lato" pitchFamily="34" charset="0"/>
              <a:ea typeface="Open Sans"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27635261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286000" cy="3857625"/>
          </a:xfrm>
          <a:prstGeom prst="rect">
            <a:avLst/>
          </a:prstGeom>
          <a:ln w="12700">
            <a:noFill/>
          </a:ln>
        </p:spPr>
        <p:txBody>
          <a:bodyPr/>
          <a:lstStyle>
            <a:lvl1pPr algn="l" rtl="0">
              <a:defRPr sz="1200">
                <a:latin typeface="Lato" pitchFamily="34" charset="0"/>
              </a:defRPr>
            </a:lvl1pPr>
          </a:lstStyle>
          <a:p>
            <a:endParaRPr lang="ar-SA"/>
          </a:p>
        </p:txBody>
      </p:sp>
      <p:sp>
        <p:nvSpPr>
          <p:cNvPr id="9" name="Picture Placeholder 6"/>
          <p:cNvSpPr>
            <a:spLocks noGrp="1"/>
          </p:cNvSpPr>
          <p:nvPr>
            <p:ph type="pic" sz="quarter" idx="11"/>
          </p:nvPr>
        </p:nvSpPr>
        <p:spPr>
          <a:xfrm>
            <a:off x="2285984" y="0"/>
            <a:ext cx="2286000" cy="3857625"/>
          </a:xfrm>
          <a:prstGeom prst="rect">
            <a:avLst/>
          </a:prstGeom>
          <a:ln w="12700">
            <a:noFill/>
          </a:ln>
        </p:spPr>
        <p:txBody>
          <a:bodyPr/>
          <a:lstStyle>
            <a:lvl1pPr algn="l" rtl="0">
              <a:defRPr sz="1200">
                <a:latin typeface="Lato" pitchFamily="34" charset="0"/>
              </a:defRPr>
            </a:lvl1pPr>
          </a:lstStyle>
          <a:p>
            <a:endParaRPr lang="ar-SA"/>
          </a:p>
        </p:txBody>
      </p:sp>
      <p:sp>
        <p:nvSpPr>
          <p:cNvPr id="10" name="Picture Placeholder 6"/>
          <p:cNvSpPr>
            <a:spLocks noGrp="1"/>
          </p:cNvSpPr>
          <p:nvPr>
            <p:ph type="pic" sz="quarter" idx="12"/>
          </p:nvPr>
        </p:nvSpPr>
        <p:spPr>
          <a:xfrm>
            <a:off x="4572000" y="0"/>
            <a:ext cx="2286000" cy="3857625"/>
          </a:xfrm>
          <a:prstGeom prst="rect">
            <a:avLst/>
          </a:prstGeom>
          <a:ln w="12700">
            <a:noFill/>
          </a:ln>
        </p:spPr>
        <p:txBody>
          <a:bodyPr/>
          <a:lstStyle>
            <a:lvl1pPr algn="l" rtl="0">
              <a:defRPr sz="1200">
                <a:latin typeface="Lato" pitchFamily="34" charset="0"/>
              </a:defRPr>
            </a:lvl1pPr>
          </a:lstStyle>
          <a:p>
            <a:endParaRPr lang="ar-SA"/>
          </a:p>
        </p:txBody>
      </p:sp>
      <p:sp>
        <p:nvSpPr>
          <p:cNvPr id="11" name="Picture Placeholder 6"/>
          <p:cNvSpPr>
            <a:spLocks noGrp="1"/>
          </p:cNvSpPr>
          <p:nvPr>
            <p:ph type="pic" sz="quarter" idx="13"/>
          </p:nvPr>
        </p:nvSpPr>
        <p:spPr>
          <a:xfrm>
            <a:off x="6858000" y="0"/>
            <a:ext cx="2286000" cy="3857625"/>
          </a:xfrm>
          <a:prstGeom prst="rect">
            <a:avLst/>
          </a:prstGeom>
          <a:ln w="12700">
            <a:noFill/>
          </a:ln>
        </p:spPr>
        <p:txBody>
          <a:bodyPr/>
          <a:lstStyle>
            <a:lvl1pPr algn="l" rtl="0">
              <a:defRPr sz="1200">
                <a:latin typeface="Lato" pitchFamily="34" charset="0"/>
              </a:defRPr>
            </a:lvl1pPr>
          </a:lstStyle>
          <a:p>
            <a:endParaRPr lang="ar-S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598" y="4737459"/>
            <a:ext cx="1233795" cy="257222"/>
          </a:xfrm>
          <a:prstGeom prst="rect">
            <a:avLst/>
          </a:prstGeom>
        </p:spPr>
      </p:pic>
    </p:spTree>
    <p:extLst>
      <p:ext uri="{BB962C8B-B14F-4D97-AF65-F5344CB8AC3E}">
        <p14:creationId xmlns:p14="http://schemas.microsoft.com/office/powerpoint/2010/main" val="234255973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3901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 Id="rId9" Type="http://schemas.microsoft.com/office/2007/relationships/hdphoto" Target="../media/hdphoto10.wdp"/></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9.jpeg"/><Relationship Id="rId5" Type="http://schemas.microsoft.com/office/2007/relationships/hdphoto" Target="../media/hdphoto11.wdp"/><Relationship Id="rId4" Type="http://schemas.openxmlformats.org/officeDocument/2006/relationships/image" Target="../media/image38.jpeg"/><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13" Type="http://schemas.microsoft.com/office/2007/relationships/hdphoto" Target="../media/hdphoto12.wdp"/><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8" Type="http://schemas.openxmlformats.org/officeDocument/2006/relationships/image" Target="../media/image59.emf"/><Relationship Id="rId13" Type="http://schemas.microsoft.com/office/2007/relationships/hdphoto" Target="../media/hdphoto13.wdp"/><Relationship Id="rId3" Type="http://schemas.openxmlformats.org/officeDocument/2006/relationships/image" Target="../media/image49.jpeg"/><Relationship Id="rId7" Type="http://schemas.openxmlformats.org/officeDocument/2006/relationships/image" Target="../media/image34.jpeg"/><Relationship Id="rId12"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61.jpeg"/><Relationship Id="rId5" Type="http://schemas.openxmlformats.org/officeDocument/2006/relationships/image" Target="../media/image50.jpeg"/><Relationship Id="rId10" Type="http://schemas.openxmlformats.org/officeDocument/2006/relationships/image" Target="../media/image48.jpeg"/><Relationship Id="rId4" Type="http://schemas.openxmlformats.org/officeDocument/2006/relationships/image" Target="../media/image43.jpeg"/><Relationship Id="rId9" Type="http://schemas.openxmlformats.org/officeDocument/2006/relationships/image" Target="../media/image60.emf"/></Relationships>
</file>

<file path=ppt/slides/_rels/slide1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6.xml.rels><?xml version="1.0" encoding="UTF-8" standalone="yes"?>
<Relationships xmlns="http://schemas.openxmlformats.org/package/2006/relationships"><Relationship Id="rId8" Type="http://schemas.openxmlformats.org/officeDocument/2006/relationships/image" Target="../media/image59.emf"/><Relationship Id="rId13" Type="http://schemas.microsoft.com/office/2007/relationships/hdphoto" Target="../media/hdphoto14.wdp"/><Relationship Id="rId3" Type="http://schemas.openxmlformats.org/officeDocument/2006/relationships/image" Target="../media/image49.jpeg"/><Relationship Id="rId7" Type="http://schemas.openxmlformats.org/officeDocument/2006/relationships/image" Target="../media/image45.jpeg"/><Relationship Id="rId12"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1.jpeg"/><Relationship Id="rId11" Type="http://schemas.openxmlformats.org/officeDocument/2006/relationships/image" Target="../media/image72.jpeg"/><Relationship Id="rId5" Type="http://schemas.openxmlformats.org/officeDocument/2006/relationships/image" Target="../media/image50.jpeg"/><Relationship Id="rId10" Type="http://schemas.openxmlformats.org/officeDocument/2006/relationships/image" Target="../media/image48.jpeg"/><Relationship Id="rId4" Type="http://schemas.openxmlformats.org/officeDocument/2006/relationships/image" Target="../media/image43.jpeg"/><Relationship Id="rId9" Type="http://schemas.openxmlformats.org/officeDocument/2006/relationships/image" Target="../media/image60.emf"/></Relationships>
</file>

<file path=ppt/slides/_rels/slide1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74.jpeg"/><Relationship Id="rId7"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6.jpeg"/><Relationship Id="rId5" Type="http://schemas.openxmlformats.org/officeDocument/2006/relationships/image" Target="../media/image76.jpeg"/><Relationship Id="rId10" Type="http://schemas.openxmlformats.org/officeDocument/2006/relationships/image" Target="../media/image77.jpeg"/><Relationship Id="rId4" Type="http://schemas.openxmlformats.org/officeDocument/2006/relationships/image" Target="../media/image75.jpeg"/><Relationship Id="rId9" Type="http://schemas.openxmlformats.org/officeDocument/2006/relationships/image" Target="../media/image69.jpeg"/></Relationships>
</file>

<file path=ppt/slides/_rels/slide1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5.wdp"/><Relationship Id="rId3" Type="http://schemas.openxmlformats.org/officeDocument/2006/relationships/image" Target="../media/image9.jpeg"/><Relationship Id="rId7" Type="http://schemas.microsoft.com/office/2007/relationships/hdphoto" Target="../media/hdphoto2.wdp"/><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7.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jpe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microsoft.com/office/2007/relationships/hdphoto" Target="../media/hdphoto9.wdp"/></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txBox="1">
            <a:spLocks/>
          </p:cNvSpPr>
          <p:nvPr/>
        </p:nvSpPr>
        <p:spPr>
          <a:xfrm>
            <a:off x="1689719" y="1944015"/>
            <a:ext cx="5764563" cy="561964"/>
          </a:xfrm>
          <a:prstGeom prst="rect">
            <a:avLst/>
          </a:prstGeom>
        </p:spPr>
        <p:txBody>
          <a:bodyPr lIns="0" tIns="0" rIns="0" bIns="0" anchor="ctr" anchorCtr="0">
            <a:noAutofit/>
          </a:bodyPr>
          <a:lstStyle>
            <a:lvl1pPr marL="0" indent="0" algn="ctr" rtl="0">
              <a:spcBef>
                <a:spcPts val="0"/>
              </a:spcBef>
              <a:buNone/>
              <a:defRPr sz="3000" b="0" cap="none" spc="0" baseline="0">
                <a:solidFill>
                  <a:schemeClr val="accent1"/>
                </a:solidFill>
                <a:latin typeface="Source Sans Pro Light" pitchFamily="34" charset="0"/>
                <a:ea typeface="Open Sans Light" pitchFamily="34" charset="0"/>
              </a:defRPr>
            </a:lvl1pPr>
          </a:lstStyle>
          <a:p>
            <a:pPr lvl="0" defTabSz="914400">
              <a:defRPr/>
            </a:pPr>
            <a:r>
              <a:rPr lang="en-US" sz="4000" dirty="0" smtClean="0">
                <a:solidFill>
                  <a:schemeClr val="accent2"/>
                </a:solidFill>
                <a:latin typeface="+mn-lt"/>
              </a:rPr>
              <a:t>VEO FLEX</a:t>
            </a:r>
            <a:endParaRPr lang="en-US" sz="4000" dirty="0">
              <a:solidFill>
                <a:schemeClr val="accent2"/>
              </a:solidFill>
              <a:latin typeface="+mn-lt"/>
            </a:endParaRPr>
          </a:p>
        </p:txBody>
      </p:sp>
      <p:cxnSp>
        <p:nvCxnSpPr>
          <p:cNvPr id="5" name="Straight Connector 4"/>
          <p:cNvCxnSpPr/>
          <p:nvPr/>
        </p:nvCxnSpPr>
        <p:spPr>
          <a:xfrm>
            <a:off x="4114800" y="3024808"/>
            <a:ext cx="914400" cy="1588"/>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6" name="Text Placeholder 10"/>
          <p:cNvSpPr txBox="1">
            <a:spLocks/>
          </p:cNvSpPr>
          <p:nvPr/>
        </p:nvSpPr>
        <p:spPr>
          <a:xfrm>
            <a:off x="1691114" y="3140081"/>
            <a:ext cx="5761773" cy="503239"/>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lvl="0">
              <a:lnSpc>
                <a:spcPts val="1300"/>
              </a:lnSpc>
              <a:defRPr/>
            </a:pPr>
            <a:endParaRPr kumimoji="0" lang="en-US" b="0" i="0" u="none" strike="noStrike" kern="1200" cap="none" spc="0" normalizeH="0" baseline="0" noProof="0" dirty="0">
              <a:ln>
                <a:noFill/>
              </a:ln>
              <a:solidFill>
                <a:schemeClr val="accent4"/>
              </a:solidFill>
              <a:effectLst/>
              <a:uLnTx/>
              <a:uFillTx/>
              <a:latin typeface="Source Sans Pro Light" pitchFamily="34" charset="0"/>
            </a:endParaRPr>
          </a:p>
        </p:txBody>
      </p:sp>
      <p:sp>
        <p:nvSpPr>
          <p:cNvPr id="7" name="Text Placeholder 10"/>
          <p:cNvSpPr txBox="1">
            <a:spLocks/>
          </p:cNvSpPr>
          <p:nvPr/>
        </p:nvSpPr>
        <p:spPr>
          <a:xfrm>
            <a:off x="1691114" y="2541647"/>
            <a:ext cx="5761773" cy="228600"/>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lang="en-US" sz="1400" kern="2200" spc="210" dirty="0">
                <a:solidFill>
                  <a:schemeClr val="bg1"/>
                </a:solidFill>
                <a:latin typeface="+mn-lt"/>
              </a:rPr>
              <a:t>SALES PRESENTATION</a:t>
            </a:r>
            <a:endParaRPr kumimoji="0" lang="en-US" sz="1400" b="0" i="0" u="none" strike="noStrike" kern="2200" spc="210" normalizeH="0" noProof="0" dirty="0">
              <a:ln>
                <a:noFill/>
              </a:ln>
              <a:solidFill>
                <a:schemeClr val="bg1"/>
              </a:solidFill>
              <a:effectLst/>
              <a:uLnTx/>
              <a:uFillTx/>
              <a:latin typeface="+mn-lt"/>
            </a:endParaRPr>
          </a:p>
        </p:txBody>
      </p:sp>
      <p:sp>
        <p:nvSpPr>
          <p:cNvPr id="8" name="Text Placeholder 10"/>
          <p:cNvSpPr txBox="1">
            <a:spLocks/>
          </p:cNvSpPr>
          <p:nvPr/>
        </p:nvSpPr>
        <p:spPr>
          <a:xfrm>
            <a:off x="1691114" y="3761534"/>
            <a:ext cx="5761773" cy="503239"/>
          </a:xfrm>
          <a:prstGeom prst="rect">
            <a:avLst/>
          </a:prstGeom>
        </p:spPr>
        <p:txBody>
          <a:bodyPr lIns="0" tIns="0" rIns="0" bIns="0" anchor="ctr" anchorCtr="0">
            <a:noAutofit/>
          </a:bodyPr>
          <a:lstStyle>
            <a:lvl1pPr marL="0" indent="0" algn="ctr" rtl="0">
              <a:spcBef>
                <a:spcPts val="0"/>
              </a:spcBef>
              <a:buNone/>
              <a:defRPr sz="850">
                <a:solidFill>
                  <a:schemeClr val="accent5"/>
                </a:solidFill>
                <a:latin typeface="Lato" pitchFamily="34" charset="0"/>
              </a:defRPr>
            </a:lvl1pPr>
            <a:lvl2pPr algn="ctr" rtl="0">
              <a:defRPr/>
            </a:lvl2pPr>
            <a:lvl3pPr algn="ctr" rtl="0">
              <a:defRPr/>
            </a:lvl3pPr>
            <a:lvl4pPr algn="ctr" rtl="0">
              <a:defRPr/>
            </a:lvl4pPr>
            <a:lvl5pPr algn="ctr" rtl="0">
              <a:defRPr/>
            </a:lvl5pPr>
          </a:lstStyle>
          <a:p>
            <a:pPr marL="0" marR="0" lvl="0" indent="0" defTabSz="914400" rtl="0" eaLnBrk="1" fontAlgn="auto" latinLnBrk="0" hangingPunct="1">
              <a:lnSpc>
                <a:spcPts val="1600"/>
              </a:lnSpc>
              <a:spcBef>
                <a:spcPts val="0"/>
              </a:spcBef>
              <a:spcAft>
                <a:spcPts val="0"/>
              </a:spcAft>
              <a:buClrTx/>
              <a:buSzTx/>
              <a:buFont typeface="Arial" pitchFamily="34" charset="0"/>
              <a:buNone/>
              <a:tabLst/>
              <a:defRPr/>
            </a:pPr>
            <a:r>
              <a:rPr lang="en-US" sz="1000" dirty="0">
                <a:solidFill>
                  <a:schemeClr val="bg1"/>
                </a:solidFill>
                <a:latin typeface="+mn-lt"/>
              </a:rPr>
              <a:t>Presented by Product Marketing</a:t>
            </a:r>
          </a:p>
          <a:p>
            <a:pPr marL="0" marR="0" lvl="0" indent="0" defTabSz="914400" rtl="0" eaLnBrk="1" fontAlgn="auto" latinLnBrk="0" hangingPunct="1">
              <a:lnSpc>
                <a:spcPts val="16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bg1"/>
                </a:solidFill>
                <a:effectLst/>
                <a:uLnTx/>
                <a:uFillTx/>
                <a:latin typeface="+mn-lt"/>
              </a:rPr>
              <a:t>January, 2019</a:t>
            </a:r>
            <a:endParaRPr kumimoji="0" lang="en-US" sz="1000" b="0" i="0" u="none" strike="noStrike" kern="1200" cap="none" spc="0" normalizeH="0" baseline="0" noProof="0" dirty="0">
              <a:ln>
                <a:noFill/>
              </a:ln>
              <a:solidFill>
                <a:schemeClr val="bg1"/>
              </a:solidFill>
              <a:effectLst/>
              <a:uLnTx/>
              <a:uFillTx/>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4535" y="658769"/>
            <a:ext cx="2850943" cy="594367"/>
          </a:xfrm>
          <a:prstGeom prst="rect">
            <a:avLst/>
          </a:prstGeom>
        </p:spPr>
      </p:pic>
    </p:spTree>
    <p:extLst>
      <p:ext uri="{BB962C8B-B14F-4D97-AF65-F5344CB8AC3E}">
        <p14:creationId xmlns:p14="http://schemas.microsoft.com/office/powerpoint/2010/main" val="195834953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25M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6" name="Rectangle 5"/>
          <p:cNvSpPr/>
          <p:nvPr/>
        </p:nvSpPr>
        <p:spPr>
          <a:xfrm>
            <a:off x="594359" y="1234440"/>
            <a:ext cx="7945079" cy="2006190"/>
          </a:xfrm>
          <a:prstGeom prst="rect">
            <a:avLst/>
          </a:prstGeom>
        </p:spPr>
        <p:txBody>
          <a:bodyPr wrap="square">
            <a:spAutoFit/>
          </a:bodyPr>
          <a:lstStyle/>
          <a:p>
            <a:pPr>
              <a:lnSpc>
                <a:spcPct val="107000"/>
              </a:lnSpc>
              <a:spcAft>
                <a:spcPts val="800"/>
              </a:spcAft>
            </a:pPr>
            <a:r>
              <a:rPr lang="en-US" sz="1000" dirty="0">
                <a:solidFill>
                  <a:schemeClr val="tx2"/>
                </a:solidFill>
                <a:ea typeface="Calibri" panose="020F0502020204030204" pitchFamily="34" charset="0"/>
                <a:cs typeface="Arial" panose="020B0604020202020204" pitchFamily="34" charset="0"/>
              </a:rPr>
              <a:t>The VEO FLEX 25M is a slim rolltop shoulder bag for a Mirrorless/CSC/Hybrid Camera with a kit lens attached plus 2-3 extra lenses, flash and essential accessories. Alternatively, it can also fit a small drone or small gimbal</a:t>
            </a:r>
            <a:r>
              <a:rPr lang="en-US" sz="1000" dirty="0" smtClean="0">
                <a:solidFill>
                  <a:schemeClr val="tx2"/>
                </a:solidFill>
                <a:ea typeface="Calibri" panose="020F0502020204030204" pitchFamily="34" charset="0"/>
                <a:cs typeface="Arial" panose="020B0604020202020204" pitchFamily="34" charset="0"/>
              </a:rPr>
              <a:t>.</a:t>
            </a:r>
          </a:p>
          <a:p>
            <a:pPr marL="171450" lvl="0" indent="-171450">
              <a:lnSpc>
                <a:spcPct val="107000"/>
              </a:lnSpc>
              <a:buFont typeface="Arial" panose="020B0604020202020204" pitchFamily="34" charset="0"/>
              <a:buChar char="•"/>
            </a:pPr>
            <a:r>
              <a:rPr lang="en-US" sz="1000" dirty="0" smtClean="0">
                <a:solidFill>
                  <a:schemeClr val="tx2"/>
                </a:solidFill>
                <a:ea typeface="Calibri" panose="020F0502020204030204" pitchFamily="34" charset="0"/>
                <a:cs typeface="Arial" panose="020B0604020202020204" pitchFamily="34" charset="0"/>
              </a:rPr>
              <a:t>Flexible </a:t>
            </a:r>
            <a:r>
              <a:rPr lang="en-US" sz="1000" dirty="0">
                <a:solidFill>
                  <a:schemeClr val="tx2"/>
                </a:solidFill>
                <a:ea typeface="Calibri" panose="020F0502020204030204" pitchFamily="34" charset="0"/>
                <a:cs typeface="Arial" panose="020B0604020202020204" pitchFamily="34" charset="0"/>
              </a:rPr>
              <a:t>Capacity – compact with extra rolltop space</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Easy Access – extra wide opening</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Always protected - well-padded all round</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Secure - full zip plus </a:t>
            </a:r>
            <a:r>
              <a:rPr lang="en-GB" sz="1000" dirty="0">
                <a:solidFill>
                  <a:schemeClr val="tx2"/>
                </a:solidFill>
                <a:ea typeface="Calibri" panose="020F0502020204030204" pitchFamily="34" charset="0"/>
                <a:cs typeface="Arial" panose="020B0604020202020204" pitchFamily="34" charset="0"/>
              </a:rPr>
              <a:t>“roll and buckle up” closing</a:t>
            </a:r>
            <a:endParaRPr lang="en-US" sz="1000" dirty="0">
              <a:solidFill>
                <a:schemeClr val="tx2"/>
              </a:solidFill>
              <a:ea typeface="Calibri" panose="020F0502020204030204" pitchFamily="34" charset="0"/>
              <a:cs typeface="Arial" panose="020B0604020202020204" pitchFamily="34" charset="0"/>
            </a:endParaRP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No fumbling - light colored interior makes finding things easy</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Well organized - dedicated pockets for all essentials</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Classically Stylish - functionality infused with design</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Keep dry - total coverage rain cover</a:t>
            </a:r>
          </a:p>
          <a:p>
            <a:pPr marL="171450" marR="0" lvl="0" indent="-171450">
              <a:lnSpc>
                <a:spcPct val="107000"/>
              </a:lnSpc>
              <a:spcBef>
                <a:spcPts val="0"/>
              </a:spcBef>
              <a:spcAft>
                <a:spcPts val="0"/>
              </a:spcAft>
              <a:buFont typeface="Arial" panose="020B0604020202020204" pitchFamily="34" charset="0"/>
              <a:buChar char="•"/>
            </a:pPr>
            <a:endParaRPr lang="en-US" sz="1000" dirty="0">
              <a:solidFill>
                <a:schemeClr val="tx2"/>
              </a:solidFill>
              <a:ea typeface="Calibri" panose="020F0502020204030204" pitchFamily="34" charset="0"/>
              <a:cs typeface="Arial" panose="020B0604020202020204" pitchFamily="34" charset="0"/>
            </a:endParaRPr>
          </a:p>
        </p:txBody>
      </p:sp>
      <p:sp>
        <p:nvSpPr>
          <p:cNvPr id="10" name="TextBox 18">
            <a:extLst>
              <a:ext uri="{FF2B5EF4-FFF2-40B4-BE49-F238E27FC236}">
                <a16:creationId xmlns="" xmlns:a16="http://schemas.microsoft.com/office/drawing/2014/main" id="{842AE4F2-C9F2-4EB1-90D9-0B1CF181FCA2}"/>
              </a:ext>
            </a:extLst>
          </p:cNvPr>
          <p:cNvSpPr txBox="1"/>
          <p:nvPr/>
        </p:nvSpPr>
        <p:spPr bwMode="auto">
          <a:xfrm>
            <a:off x="593387" y="3641245"/>
            <a:ext cx="3060453" cy="707886"/>
          </a:xfrm>
          <a:prstGeom prst="rect">
            <a:avLst/>
          </a:prstGeom>
          <a:noFill/>
        </p:spPr>
        <p:txBody>
          <a:bodyPr wrap="none">
            <a:spAutoFit/>
          </a:bodyPr>
          <a:lstStyle/>
          <a:p>
            <a:pPr>
              <a:defRPr/>
            </a:pPr>
            <a:r>
              <a:rPr lang="en-US" sz="800" dirty="0">
                <a:solidFill>
                  <a:schemeClr val="tx2"/>
                </a:solidFill>
              </a:rPr>
              <a:t>Internal Dimensions</a:t>
            </a:r>
          </a:p>
          <a:p>
            <a:pPr>
              <a:defRPr/>
            </a:pPr>
            <a:r>
              <a:rPr lang="en-US" sz="800" dirty="0">
                <a:solidFill>
                  <a:schemeClr val="tx2"/>
                </a:solidFill>
              </a:rPr>
              <a:t>Camera Compartment: </a:t>
            </a:r>
            <a:r>
              <a:rPr lang="en-US" sz="800" dirty="0" smtClean="0">
                <a:solidFill>
                  <a:schemeClr val="tx2"/>
                </a:solidFill>
              </a:rPr>
              <a:t>250 </a:t>
            </a:r>
            <a:r>
              <a:rPr lang="en-US" sz="800" dirty="0">
                <a:solidFill>
                  <a:schemeClr val="tx2"/>
                </a:solidFill>
              </a:rPr>
              <a:t>× </a:t>
            </a:r>
            <a:r>
              <a:rPr lang="en-US" sz="800" dirty="0" smtClean="0">
                <a:solidFill>
                  <a:schemeClr val="tx2"/>
                </a:solidFill>
              </a:rPr>
              <a:t>110 </a:t>
            </a:r>
            <a:r>
              <a:rPr lang="en-US" sz="800" dirty="0">
                <a:solidFill>
                  <a:schemeClr val="tx2"/>
                </a:solidFill>
              </a:rPr>
              <a:t>× </a:t>
            </a:r>
            <a:r>
              <a:rPr lang="en-US" sz="800" dirty="0" smtClean="0">
                <a:solidFill>
                  <a:schemeClr val="tx2"/>
                </a:solidFill>
              </a:rPr>
              <a:t>165 </a:t>
            </a:r>
            <a:r>
              <a:rPr lang="en-US" sz="800" dirty="0">
                <a:solidFill>
                  <a:schemeClr val="tx2"/>
                </a:solidFill>
              </a:rPr>
              <a:t>mm / </a:t>
            </a:r>
            <a:r>
              <a:rPr lang="en-US" sz="800" dirty="0" smtClean="0">
                <a:solidFill>
                  <a:schemeClr val="tx2"/>
                </a:solidFill>
              </a:rPr>
              <a:t>9 7/8” × 4 3/8” × 6 1/2”</a:t>
            </a:r>
            <a:endParaRPr lang="en-US" sz="800" dirty="0">
              <a:solidFill>
                <a:schemeClr val="tx2"/>
              </a:solidFill>
            </a:endParaRPr>
          </a:p>
          <a:p>
            <a:pPr>
              <a:defRPr/>
            </a:pPr>
            <a:r>
              <a:rPr lang="en-US" sz="800" dirty="0" smtClean="0">
                <a:solidFill>
                  <a:schemeClr val="tx2"/>
                </a:solidFill>
              </a:rPr>
              <a:t>Exterior </a:t>
            </a:r>
            <a:r>
              <a:rPr lang="en-US" sz="800" dirty="0">
                <a:solidFill>
                  <a:schemeClr val="tx2"/>
                </a:solidFill>
              </a:rPr>
              <a:t>dimension: </a:t>
            </a:r>
            <a:r>
              <a:rPr lang="en-US" sz="800" dirty="0" smtClean="0">
                <a:solidFill>
                  <a:schemeClr val="tx2"/>
                </a:solidFill>
              </a:rPr>
              <a:t>330 </a:t>
            </a:r>
            <a:r>
              <a:rPr lang="en-US" sz="800" dirty="0">
                <a:solidFill>
                  <a:schemeClr val="tx2"/>
                </a:solidFill>
              </a:rPr>
              <a:t>× </a:t>
            </a:r>
            <a:r>
              <a:rPr lang="en-US" sz="800" dirty="0" smtClean="0">
                <a:solidFill>
                  <a:schemeClr val="tx2"/>
                </a:solidFill>
              </a:rPr>
              <a:t>150 </a:t>
            </a:r>
            <a:r>
              <a:rPr lang="en-US" sz="800" dirty="0">
                <a:solidFill>
                  <a:schemeClr val="tx2"/>
                </a:solidFill>
              </a:rPr>
              <a:t>× </a:t>
            </a:r>
            <a:r>
              <a:rPr lang="en-US" sz="800" dirty="0" smtClean="0">
                <a:solidFill>
                  <a:schemeClr val="tx2"/>
                </a:solidFill>
              </a:rPr>
              <a:t>200 </a:t>
            </a:r>
            <a:r>
              <a:rPr lang="en-US" sz="800" dirty="0">
                <a:solidFill>
                  <a:schemeClr val="tx2"/>
                </a:solidFill>
              </a:rPr>
              <a:t>mm / </a:t>
            </a:r>
            <a:r>
              <a:rPr lang="en-US" sz="800" dirty="0" smtClean="0">
                <a:solidFill>
                  <a:schemeClr val="tx2"/>
                </a:solidFill>
              </a:rPr>
              <a:t>13” × 5 7/8” × 7 7/8”</a:t>
            </a:r>
          </a:p>
          <a:p>
            <a:pPr>
              <a:defRPr/>
            </a:pPr>
            <a:r>
              <a:rPr lang="en-US" sz="800" dirty="0" smtClean="0">
                <a:solidFill>
                  <a:schemeClr val="tx2"/>
                </a:solidFill>
              </a:rPr>
              <a:t>Weight</a:t>
            </a:r>
            <a:r>
              <a:rPr lang="en-US" sz="800" dirty="0">
                <a:solidFill>
                  <a:schemeClr val="tx2"/>
                </a:solidFill>
              </a:rPr>
              <a:t>: </a:t>
            </a:r>
            <a:r>
              <a:rPr lang="en-US" sz="800" dirty="0" smtClean="0">
                <a:solidFill>
                  <a:schemeClr val="tx2"/>
                </a:solidFill>
              </a:rPr>
              <a:t>580g </a:t>
            </a:r>
            <a:r>
              <a:rPr lang="en-US" sz="800" dirty="0">
                <a:solidFill>
                  <a:schemeClr val="tx2"/>
                </a:solidFill>
              </a:rPr>
              <a:t>/ </a:t>
            </a:r>
            <a:r>
              <a:rPr lang="en-US" sz="800" dirty="0" smtClean="0">
                <a:solidFill>
                  <a:schemeClr val="tx2"/>
                </a:solidFill>
              </a:rPr>
              <a:t>1.28lbs</a:t>
            </a:r>
            <a:endParaRPr lang="en-US" sz="800" dirty="0">
              <a:solidFill>
                <a:schemeClr val="tx2"/>
              </a:solidFill>
            </a:endParaRPr>
          </a:p>
          <a:p>
            <a:pPr>
              <a:defRPr/>
            </a:pPr>
            <a:r>
              <a:rPr lang="en-US" sz="800" dirty="0">
                <a:solidFill>
                  <a:schemeClr val="tx2"/>
                </a:solidFill>
              </a:rPr>
              <a:t>Max loading: </a:t>
            </a:r>
            <a:r>
              <a:rPr lang="en-US" sz="800" dirty="0" smtClean="0">
                <a:solidFill>
                  <a:schemeClr val="tx2"/>
                </a:solidFill>
              </a:rPr>
              <a:t>3.2kg </a:t>
            </a:r>
            <a:r>
              <a:rPr lang="en-US" sz="800" dirty="0">
                <a:solidFill>
                  <a:schemeClr val="tx2"/>
                </a:solidFill>
              </a:rPr>
              <a:t>/ </a:t>
            </a:r>
            <a:r>
              <a:rPr lang="en-US" sz="800" dirty="0" smtClean="0">
                <a:solidFill>
                  <a:schemeClr val="tx2"/>
                </a:solidFill>
              </a:rPr>
              <a:t>7.05lbs</a:t>
            </a:r>
            <a:endParaRPr lang="en-US" sz="800" dirty="0">
              <a:solidFill>
                <a:schemeClr val="tx2"/>
              </a:solidFill>
            </a:endParaRPr>
          </a:p>
        </p:txBody>
      </p:sp>
      <p:sp>
        <p:nvSpPr>
          <p:cNvPr id="11" name="Rectangle 10">
            <a:extLst>
              <a:ext uri="{FF2B5EF4-FFF2-40B4-BE49-F238E27FC236}">
                <a16:creationId xmlns="" xmlns:a16="http://schemas.microsoft.com/office/drawing/2014/main" id="{999F8246-C36A-482D-9B28-936F06913F1E}"/>
              </a:ext>
            </a:extLst>
          </p:cNvPr>
          <p:cNvSpPr/>
          <p:nvPr/>
        </p:nvSpPr>
        <p:spPr>
          <a:xfrm>
            <a:off x="593387" y="4807333"/>
            <a:ext cx="2545890" cy="249684"/>
          </a:xfrm>
          <a:prstGeom prst="rect">
            <a:avLst/>
          </a:prstGeom>
        </p:spPr>
        <p:txBody>
          <a:bodyPr wrap="none">
            <a:spAutoFit/>
          </a:bodyPr>
          <a:lstStyle/>
          <a:p>
            <a:pPr>
              <a:lnSpc>
                <a:spcPct val="107000"/>
              </a:lnSpc>
              <a:spcAft>
                <a:spcPts val="800"/>
              </a:spcAft>
            </a:pPr>
            <a:r>
              <a:rPr lang="en-US" sz="1000" b="1" i="1" dirty="0">
                <a:solidFill>
                  <a:schemeClr val="tx2"/>
                </a:solidFill>
                <a:ea typeface="Calibri" panose="020F0502020204030204" pitchFamily="34" charset="0"/>
                <a:cs typeface="Arial" panose="020B0604020202020204" pitchFamily="34" charset="0"/>
              </a:rPr>
              <a:t>Available in two distinct colors: </a:t>
            </a:r>
            <a:r>
              <a:rPr lang="en-US" sz="1000" b="1" i="1" dirty="0">
                <a:ea typeface="Calibri" panose="020F0502020204030204" pitchFamily="34" charset="0"/>
                <a:cs typeface="Arial" panose="020B0604020202020204" pitchFamily="34" charset="0"/>
              </a:rPr>
              <a:t>Black</a:t>
            </a:r>
            <a:r>
              <a:rPr lang="en-US" sz="1000" b="1" i="1" dirty="0">
                <a:solidFill>
                  <a:schemeClr val="tx2"/>
                </a:solidFill>
                <a:ea typeface="Calibri" panose="020F0502020204030204" pitchFamily="34" charset="0"/>
                <a:cs typeface="Arial" panose="020B0604020202020204" pitchFamily="34" charset="0"/>
              </a:rPr>
              <a:t> &amp; </a:t>
            </a:r>
            <a:r>
              <a:rPr lang="en-US" sz="1000" b="1" i="1" dirty="0" smtClean="0">
                <a:solidFill>
                  <a:srgbClr val="00B0F0"/>
                </a:solidFill>
                <a:ea typeface="Calibri" panose="020F0502020204030204" pitchFamily="34" charset="0"/>
                <a:cs typeface="Arial" panose="020B0604020202020204" pitchFamily="34" charset="0"/>
              </a:rPr>
              <a:t>Blue</a:t>
            </a:r>
            <a:endParaRPr lang="en-US" sz="1000" b="1" i="1" dirty="0">
              <a:solidFill>
                <a:srgbClr val="00B0F0"/>
              </a:solidFill>
              <a:ea typeface="Calibri" panose="020F0502020204030204" pitchFamily="34" charset="0"/>
              <a:cs typeface="Arial" panose="020B0604020202020204" pitchFamily="34" charset="0"/>
            </a:endParaRPr>
          </a:p>
        </p:txBody>
      </p:sp>
      <p:sp>
        <p:nvSpPr>
          <p:cNvPr id="22" name="矩形 12"/>
          <p:cNvSpPr/>
          <p:nvPr/>
        </p:nvSpPr>
        <p:spPr>
          <a:xfrm>
            <a:off x="3083674" y="4425856"/>
            <a:ext cx="354584" cy="276999"/>
          </a:xfrm>
          <a:prstGeom prst="rect">
            <a:avLst/>
          </a:prstGeom>
        </p:spPr>
        <p:txBody>
          <a:bodyPr wrap="none">
            <a:spAutoFit/>
          </a:bodyPr>
          <a:lstStyle/>
          <a:p>
            <a:r>
              <a:rPr lang="en-US" altLang="zh-TW" sz="1200" dirty="0"/>
              <a:t>or </a:t>
            </a:r>
            <a:endParaRPr lang="zh-TW" altLang="en-US" sz="1200" dirty="0"/>
          </a:p>
        </p:txBody>
      </p:sp>
      <p:grpSp>
        <p:nvGrpSpPr>
          <p:cNvPr id="23" name="群組 284">
            <a:extLst>
              <a:ext uri="{FF2B5EF4-FFF2-40B4-BE49-F238E27FC236}">
                <a16:creationId xmlns="" xmlns:xdr="http://schemas.openxmlformats.org/drawingml/2006/spreadsheetDrawing" xmlns:a16="http://schemas.microsoft.com/office/drawing/2014/main" xmlns:lc="http://schemas.openxmlformats.org/drawingml/2006/lockedCanvas" id="{00000000-0008-0000-0000-00001D010000}"/>
              </a:ext>
            </a:extLst>
          </p:cNvPr>
          <p:cNvGrpSpPr/>
          <p:nvPr/>
        </p:nvGrpSpPr>
        <p:grpSpPr>
          <a:xfrm>
            <a:off x="3438258" y="4352995"/>
            <a:ext cx="2410172" cy="362692"/>
            <a:chOff x="0" y="327868"/>
            <a:chExt cx="2410172" cy="362692"/>
          </a:xfrm>
        </p:grpSpPr>
        <p:pic>
          <p:nvPicPr>
            <p:cNvPr id="28" name="圖片 306">
              <a:extLst>
                <a:ext uri="{FF2B5EF4-FFF2-40B4-BE49-F238E27FC236}">
                  <a16:creationId xmlns="" xmlns:xdr="http://schemas.openxmlformats.org/drawingml/2006/spreadsheetDrawing" xmlns:a16="http://schemas.microsoft.com/office/drawing/2014/main" xmlns:lc="http://schemas.openxmlformats.org/drawingml/2006/lockedCanvas" id="{00000000-0008-0000-0000-00003301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165" r="36329" b="-945"/>
            <a:stretch/>
          </p:blipFill>
          <p:spPr bwMode="auto">
            <a:xfrm>
              <a:off x="0" y="327868"/>
              <a:ext cx="436974" cy="35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圖片 307">
              <a:extLst>
                <a:ext uri="{FF2B5EF4-FFF2-40B4-BE49-F238E27FC236}">
                  <a16:creationId xmlns="" xmlns:xdr="http://schemas.openxmlformats.org/drawingml/2006/spreadsheetDrawing" xmlns:a16="http://schemas.microsoft.com/office/drawing/2014/main" xmlns:lc="http://schemas.openxmlformats.org/drawingml/2006/lockedCanvas" id="{00000000-0008-0000-0000-00003401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890738" y="327868"/>
              <a:ext cx="303069" cy="36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圖片 308">
              <a:extLst>
                <a:ext uri="{FF2B5EF4-FFF2-40B4-BE49-F238E27FC236}">
                  <a16:creationId xmlns="" xmlns:xdr="http://schemas.openxmlformats.org/drawingml/2006/spreadsheetDrawing" xmlns:a16="http://schemas.microsoft.com/office/drawing/2014/main" xmlns:lc="http://schemas.openxmlformats.org/drawingml/2006/lockedCanvas" id="{00000000-0008-0000-0000-000035010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63167" y="375351"/>
              <a:ext cx="1247005" cy="29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圖片 309">
              <a:extLst>
                <a:ext uri="{FF2B5EF4-FFF2-40B4-BE49-F238E27FC236}">
                  <a16:creationId xmlns="" xmlns:xdr="http://schemas.openxmlformats.org/drawingml/2006/spreadsheetDrawing" xmlns:a16="http://schemas.microsoft.com/office/drawing/2014/main" xmlns:lc="http://schemas.openxmlformats.org/drawingml/2006/lockedCanvas" id="{00000000-0008-0000-0000-000036010000}"/>
                </a:ext>
              </a:extLst>
            </p:cNvPr>
            <p:cNvPicPr>
              <a:picLocks noChangeAspect="1"/>
            </p:cNvPicPr>
            <p:nvPr/>
          </p:nvPicPr>
          <p:blipFill rotWithShape="1">
            <a:blip r:embed="rId6">
              <a:extLst>
                <a:ext uri="{28A0092B-C50C-407E-A947-70E740481C1C}">
                  <a14:useLocalDpi xmlns:a14="http://schemas.microsoft.com/office/drawing/2010/main" val="0"/>
                </a:ext>
              </a:extLst>
            </a:blip>
            <a:srcRect l="19489" r="56220"/>
            <a:stretch/>
          </p:blipFill>
          <p:spPr bwMode="auto">
            <a:xfrm>
              <a:off x="426267" y="379193"/>
              <a:ext cx="525548" cy="29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群組 285">
            <a:extLst>
              <a:ext uri="{FF2B5EF4-FFF2-40B4-BE49-F238E27FC236}">
                <a16:creationId xmlns="" xmlns:xdr="http://schemas.openxmlformats.org/drawingml/2006/spreadsheetDrawing" xmlns:a16="http://schemas.microsoft.com/office/drawing/2014/main" xmlns:lc="http://schemas.openxmlformats.org/drawingml/2006/lockedCanvas" id="{00000000-0008-0000-0000-00001E010000}"/>
              </a:ext>
            </a:extLst>
          </p:cNvPr>
          <p:cNvGrpSpPr/>
          <p:nvPr/>
        </p:nvGrpSpPr>
        <p:grpSpPr>
          <a:xfrm>
            <a:off x="671818" y="4345267"/>
            <a:ext cx="2410172" cy="370420"/>
            <a:chOff x="0" y="0"/>
            <a:chExt cx="2410172" cy="372687"/>
          </a:xfrm>
        </p:grpSpPr>
        <p:pic>
          <p:nvPicPr>
            <p:cNvPr id="25" name="圖片 286">
              <a:extLst>
                <a:ext uri="{FF2B5EF4-FFF2-40B4-BE49-F238E27FC236}">
                  <a16:creationId xmlns="" xmlns:xdr="http://schemas.openxmlformats.org/drawingml/2006/spreadsheetDrawing" xmlns:a16="http://schemas.microsoft.com/office/drawing/2014/main" xmlns:lc="http://schemas.openxmlformats.org/drawingml/2006/lockedCanvas" id="{00000000-0008-0000-0000-00001F010000}"/>
                </a:ext>
              </a:extLst>
            </p:cNvPr>
            <p:cNvPicPr>
              <a:picLocks noChangeAspect="1"/>
            </p:cNvPicPr>
            <p:nvPr/>
          </p:nvPicPr>
          <p:blipFill rotWithShape="1">
            <a:blip r:embed="rId6">
              <a:extLst>
                <a:ext uri="{28A0092B-C50C-407E-A947-70E740481C1C}">
                  <a14:useLocalDpi xmlns:a14="http://schemas.microsoft.com/office/drawing/2010/main" val="0"/>
                </a:ext>
              </a:extLst>
            </a:blip>
            <a:srcRect l="20063"/>
            <a:stretch/>
          </p:blipFill>
          <p:spPr bwMode="auto">
            <a:xfrm>
              <a:off x="680697" y="72701"/>
              <a:ext cx="1729475" cy="29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圖片 287">
              <a:extLst>
                <a:ext uri="{FF2B5EF4-FFF2-40B4-BE49-F238E27FC236}">
                  <a16:creationId xmlns="" xmlns:xdr="http://schemas.openxmlformats.org/drawingml/2006/spreadsheetDrawing" xmlns:a16="http://schemas.microsoft.com/office/drawing/2014/main" xmlns:lc="http://schemas.openxmlformats.org/drawingml/2006/lockedCanvas" id="{00000000-0008-0000-0000-00002001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671" t="-16165" r="1957" b="-945"/>
            <a:stretch/>
          </p:blipFill>
          <p:spPr bwMode="auto">
            <a:xfrm>
              <a:off x="426267" y="21376"/>
              <a:ext cx="235897" cy="35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圖片 298">
              <a:extLst>
                <a:ext uri="{FF2B5EF4-FFF2-40B4-BE49-F238E27FC236}">
                  <a16:creationId xmlns="" xmlns:xdr="http://schemas.openxmlformats.org/drawingml/2006/spreadsheetDrawing" xmlns:a16="http://schemas.microsoft.com/office/drawing/2014/main" xmlns:lc="http://schemas.openxmlformats.org/drawingml/2006/lockedCanvas" id="{00000000-0008-0000-0000-00002B01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165" r="36329" b="-945"/>
            <a:stretch/>
          </p:blipFill>
          <p:spPr bwMode="auto">
            <a:xfrm>
              <a:off x="0" y="0"/>
              <a:ext cx="436974" cy="35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102" y="1723207"/>
            <a:ext cx="3334336" cy="2224263"/>
          </a:xfrm>
          <a:prstGeom prst="rect">
            <a:avLst/>
          </a:prstGeom>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4748" b="99110" l="9901" r="89901">
                        <a14:foregroundMark x1="39802" y1="81899" x2="39802" y2="81899"/>
                      </a14:backgroundRemoval>
                    </a14:imgEffect>
                  </a14:imgLayer>
                </a14:imgProps>
              </a:ext>
              <a:ext uri="{28A0092B-C50C-407E-A947-70E740481C1C}">
                <a14:useLocalDpi xmlns:a14="http://schemas.microsoft.com/office/drawing/2010/main" val="0"/>
              </a:ext>
            </a:extLst>
          </a:blip>
          <a:stretch>
            <a:fillRect/>
          </a:stretch>
        </p:blipFill>
        <p:spPr>
          <a:xfrm>
            <a:off x="3748318" y="2835339"/>
            <a:ext cx="2100112" cy="1400940"/>
          </a:xfrm>
          <a:prstGeom prst="rect">
            <a:avLst/>
          </a:prstGeom>
        </p:spPr>
      </p:pic>
    </p:spTree>
    <p:extLst>
      <p:ext uri="{BB962C8B-B14F-4D97-AF65-F5344CB8AC3E}">
        <p14:creationId xmlns:p14="http://schemas.microsoft.com/office/powerpoint/2010/main" val="372140149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25M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19" name="Rectangle 18"/>
          <p:cNvSpPr/>
          <p:nvPr/>
        </p:nvSpPr>
        <p:spPr>
          <a:xfrm>
            <a:off x="0" y="1129497"/>
            <a:ext cx="9144000" cy="4014003"/>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41" y="1129496"/>
            <a:ext cx="2677654" cy="4014003"/>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57167" y="1505597"/>
            <a:ext cx="2188544" cy="145993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3745" y="3271275"/>
            <a:ext cx="2019631" cy="1347252"/>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26741" r="19953"/>
          <a:stretch/>
        </p:blipFill>
        <p:spPr>
          <a:xfrm>
            <a:off x="5017273" y="1268752"/>
            <a:ext cx="1423284" cy="1781092"/>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1144" y="1315939"/>
            <a:ext cx="2472856" cy="1649588"/>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8915" y="3049844"/>
            <a:ext cx="2417197" cy="1612459"/>
          </a:xfrm>
          <a:prstGeom prst="rect">
            <a:avLst/>
          </a:prstGeom>
        </p:spPr>
      </p:pic>
    </p:spTree>
    <p:extLst>
      <p:ext uri="{BB962C8B-B14F-4D97-AF65-F5344CB8AC3E}">
        <p14:creationId xmlns:p14="http://schemas.microsoft.com/office/powerpoint/2010/main" val="122255962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35M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6" name="Rectangle 5"/>
          <p:cNvSpPr/>
          <p:nvPr/>
        </p:nvSpPr>
        <p:spPr>
          <a:xfrm>
            <a:off x="594359" y="1234440"/>
            <a:ext cx="7945079" cy="2335511"/>
          </a:xfrm>
          <a:prstGeom prst="rect">
            <a:avLst/>
          </a:prstGeom>
        </p:spPr>
        <p:txBody>
          <a:bodyPr wrap="square">
            <a:spAutoFit/>
          </a:bodyPr>
          <a:lstStyle/>
          <a:p>
            <a:pPr>
              <a:lnSpc>
                <a:spcPct val="107000"/>
              </a:lnSpc>
              <a:spcAft>
                <a:spcPts val="800"/>
              </a:spcAft>
            </a:pPr>
            <a:r>
              <a:rPr lang="en-US" sz="1000" dirty="0">
                <a:solidFill>
                  <a:schemeClr val="tx2"/>
                </a:solidFill>
                <a:ea typeface="Calibri" panose="020F0502020204030204" pitchFamily="34" charset="0"/>
                <a:cs typeface="Arial" panose="020B0604020202020204" pitchFamily="34" charset="0"/>
              </a:rPr>
              <a:t>The VEO FLEX 35M is a slim rolltop shoulder bag for a Mirrorless/CSC/Hybrid Camera with lens attached, additional 2-3 lenses, or 2 lenses plus flash, accessories, </a:t>
            </a:r>
            <a:r>
              <a:rPr lang="en-US" sz="1000" dirty="0" smtClean="0">
                <a:solidFill>
                  <a:schemeClr val="tx2"/>
                </a:solidFill>
                <a:ea typeface="Calibri" panose="020F0502020204030204" pitchFamily="34" charset="0"/>
                <a:cs typeface="Arial" panose="020B0604020202020204" pitchFamily="34" charset="0"/>
              </a:rPr>
              <a:t>13” laptop, </a:t>
            </a:r>
            <a:r>
              <a:rPr lang="en-US" sz="1000" dirty="0">
                <a:solidFill>
                  <a:schemeClr val="tx2"/>
                </a:solidFill>
                <a:ea typeface="Calibri" panose="020F0502020204030204" pitchFamily="34" charset="0"/>
                <a:cs typeface="Arial" panose="020B0604020202020204" pitchFamily="34" charset="0"/>
              </a:rPr>
              <a:t>and the standard VEO 2 GO tripod inside (H=High models will not fit). Alternatively, it can also fit a small drone or small gimbal</a:t>
            </a:r>
            <a:r>
              <a:rPr lang="en-US" sz="1000" dirty="0" smtClean="0">
                <a:solidFill>
                  <a:schemeClr val="tx2"/>
                </a:solidFill>
                <a:ea typeface="Calibri" panose="020F0502020204030204" pitchFamily="34" charset="0"/>
                <a:cs typeface="Arial" panose="020B0604020202020204" pitchFamily="34" charset="0"/>
              </a:rPr>
              <a:t>.</a:t>
            </a:r>
          </a:p>
          <a:p>
            <a:pPr marL="171450" indent="-171450">
              <a:lnSpc>
                <a:spcPct val="107000"/>
              </a:lnSpc>
              <a:buFont typeface="Arial" panose="020B0604020202020204" pitchFamily="34" charset="0"/>
              <a:buChar char="•"/>
            </a:pPr>
            <a:r>
              <a:rPr lang="en-US" sz="1000" dirty="0" smtClean="0">
                <a:solidFill>
                  <a:schemeClr val="tx2"/>
                </a:solidFill>
                <a:ea typeface="Calibri" panose="020F0502020204030204" pitchFamily="34" charset="0"/>
                <a:cs typeface="Arial" panose="020B0604020202020204" pitchFamily="34" charset="0"/>
              </a:rPr>
              <a:t>Flexible </a:t>
            </a:r>
            <a:r>
              <a:rPr lang="en-US" sz="1000" dirty="0">
                <a:solidFill>
                  <a:schemeClr val="tx2"/>
                </a:solidFill>
                <a:ea typeface="Calibri" panose="020F0502020204030204" pitchFamily="34" charset="0"/>
                <a:cs typeface="Arial" panose="020B0604020202020204" pitchFamily="34" charset="0"/>
              </a:rPr>
              <a:t>Capacity – compact with extra rolltop space</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Easy Access - extra wide opening</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Always protected - well-padded all round</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Secure - full zip plus </a:t>
            </a:r>
            <a:r>
              <a:rPr lang="en-GB" sz="1000" dirty="0">
                <a:solidFill>
                  <a:schemeClr val="tx2"/>
                </a:solidFill>
                <a:ea typeface="Calibri" panose="020F0502020204030204" pitchFamily="34" charset="0"/>
                <a:cs typeface="Arial" panose="020B0604020202020204" pitchFamily="34" charset="0"/>
              </a:rPr>
              <a:t>“roll and buckle up” closing</a:t>
            </a:r>
            <a:endParaRPr lang="en-US" sz="1000" dirty="0">
              <a:solidFill>
                <a:schemeClr val="tx2"/>
              </a:solidFill>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No fumbling - light colored interior makes finding things easy</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Business oriented - holds a </a:t>
            </a:r>
            <a:r>
              <a:rPr lang="en-US" sz="1000" dirty="0" smtClean="0">
                <a:solidFill>
                  <a:schemeClr val="tx2"/>
                </a:solidFill>
                <a:ea typeface="Calibri" panose="020F0502020204030204" pitchFamily="34" charset="0"/>
                <a:cs typeface="Arial" panose="020B0604020202020204" pitchFamily="34" charset="0"/>
              </a:rPr>
              <a:t>13” laptop</a:t>
            </a:r>
            <a:endParaRPr lang="en-US" sz="1000" dirty="0">
              <a:solidFill>
                <a:schemeClr val="tx2"/>
              </a:solidFill>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Well organized - dedicated pockets for all essentials</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Classically Stylish - functionality infused with design</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Keep dry - total coverage rain cover</a:t>
            </a:r>
          </a:p>
          <a:p>
            <a:pPr marL="171450" marR="0" lvl="0" indent="-171450">
              <a:lnSpc>
                <a:spcPct val="107000"/>
              </a:lnSpc>
              <a:spcBef>
                <a:spcPts val="0"/>
              </a:spcBef>
              <a:spcAft>
                <a:spcPts val="0"/>
              </a:spcAft>
              <a:buFont typeface="Arial" panose="020B0604020202020204" pitchFamily="34" charset="0"/>
              <a:buChar char="•"/>
            </a:pPr>
            <a:endParaRPr lang="en-US" sz="1000" dirty="0">
              <a:solidFill>
                <a:schemeClr val="tx2"/>
              </a:solidFill>
              <a:ea typeface="Calibri" panose="020F0502020204030204" pitchFamily="34" charset="0"/>
              <a:cs typeface="Arial" panose="020B0604020202020204" pitchFamily="34" charset="0"/>
            </a:endParaRPr>
          </a:p>
        </p:txBody>
      </p:sp>
      <p:sp>
        <p:nvSpPr>
          <p:cNvPr id="10" name="TextBox 18">
            <a:extLst>
              <a:ext uri="{FF2B5EF4-FFF2-40B4-BE49-F238E27FC236}">
                <a16:creationId xmlns="" xmlns:a16="http://schemas.microsoft.com/office/drawing/2014/main" id="{842AE4F2-C9F2-4EB1-90D9-0B1CF181FCA2}"/>
              </a:ext>
            </a:extLst>
          </p:cNvPr>
          <p:cNvSpPr txBox="1"/>
          <p:nvPr/>
        </p:nvSpPr>
        <p:spPr bwMode="auto">
          <a:xfrm>
            <a:off x="593387" y="3641245"/>
            <a:ext cx="3023585" cy="707886"/>
          </a:xfrm>
          <a:prstGeom prst="rect">
            <a:avLst/>
          </a:prstGeom>
          <a:noFill/>
        </p:spPr>
        <p:txBody>
          <a:bodyPr wrap="none">
            <a:spAutoFit/>
          </a:bodyPr>
          <a:lstStyle/>
          <a:p>
            <a:pPr>
              <a:defRPr/>
            </a:pPr>
            <a:r>
              <a:rPr lang="en-US" sz="800" dirty="0">
                <a:solidFill>
                  <a:schemeClr val="tx2"/>
                </a:solidFill>
              </a:rPr>
              <a:t>Internal Dimensions</a:t>
            </a:r>
          </a:p>
          <a:p>
            <a:pPr>
              <a:defRPr/>
            </a:pPr>
            <a:r>
              <a:rPr lang="en-US" sz="800" dirty="0">
                <a:solidFill>
                  <a:schemeClr val="tx2"/>
                </a:solidFill>
              </a:rPr>
              <a:t>Camera Compartment: </a:t>
            </a:r>
            <a:r>
              <a:rPr lang="en-US" sz="800" dirty="0" smtClean="0">
                <a:solidFill>
                  <a:schemeClr val="tx2"/>
                </a:solidFill>
              </a:rPr>
              <a:t>330 </a:t>
            </a:r>
            <a:r>
              <a:rPr lang="en-US" sz="800" dirty="0">
                <a:solidFill>
                  <a:schemeClr val="tx2"/>
                </a:solidFill>
              </a:rPr>
              <a:t>× </a:t>
            </a:r>
            <a:r>
              <a:rPr lang="en-US" sz="800" dirty="0" smtClean="0">
                <a:solidFill>
                  <a:schemeClr val="tx2"/>
                </a:solidFill>
              </a:rPr>
              <a:t>120 </a:t>
            </a:r>
            <a:r>
              <a:rPr lang="en-US" sz="800" dirty="0">
                <a:solidFill>
                  <a:schemeClr val="tx2"/>
                </a:solidFill>
              </a:rPr>
              <a:t>× </a:t>
            </a:r>
            <a:r>
              <a:rPr lang="en-US" sz="800" dirty="0" smtClean="0">
                <a:solidFill>
                  <a:schemeClr val="tx2"/>
                </a:solidFill>
              </a:rPr>
              <a:t>240 </a:t>
            </a:r>
            <a:r>
              <a:rPr lang="en-US" sz="800" dirty="0">
                <a:solidFill>
                  <a:schemeClr val="tx2"/>
                </a:solidFill>
              </a:rPr>
              <a:t>mm / </a:t>
            </a:r>
            <a:r>
              <a:rPr lang="en-US" sz="800" dirty="0" smtClean="0">
                <a:solidFill>
                  <a:schemeClr val="tx2"/>
                </a:solidFill>
              </a:rPr>
              <a:t>13” × 4 3/4” × 9 1/2”</a:t>
            </a:r>
            <a:endParaRPr lang="en-US" sz="800" dirty="0">
              <a:solidFill>
                <a:schemeClr val="tx2"/>
              </a:solidFill>
            </a:endParaRPr>
          </a:p>
          <a:p>
            <a:pPr>
              <a:defRPr/>
            </a:pPr>
            <a:r>
              <a:rPr lang="en-US" sz="800" dirty="0" smtClean="0">
                <a:solidFill>
                  <a:schemeClr val="tx2"/>
                </a:solidFill>
              </a:rPr>
              <a:t>Exterior </a:t>
            </a:r>
            <a:r>
              <a:rPr lang="en-US" sz="800" dirty="0">
                <a:solidFill>
                  <a:schemeClr val="tx2"/>
                </a:solidFill>
              </a:rPr>
              <a:t>dimension: </a:t>
            </a:r>
            <a:r>
              <a:rPr lang="en-US" sz="800" dirty="0" smtClean="0">
                <a:solidFill>
                  <a:schemeClr val="tx2"/>
                </a:solidFill>
              </a:rPr>
              <a:t>410 </a:t>
            </a:r>
            <a:r>
              <a:rPr lang="en-US" sz="800" dirty="0">
                <a:solidFill>
                  <a:schemeClr val="tx2"/>
                </a:solidFill>
              </a:rPr>
              <a:t>× </a:t>
            </a:r>
            <a:r>
              <a:rPr lang="en-US" sz="800" dirty="0" smtClean="0">
                <a:solidFill>
                  <a:schemeClr val="tx2"/>
                </a:solidFill>
              </a:rPr>
              <a:t>170 </a:t>
            </a:r>
            <a:r>
              <a:rPr lang="en-US" sz="800" dirty="0">
                <a:solidFill>
                  <a:schemeClr val="tx2"/>
                </a:solidFill>
              </a:rPr>
              <a:t>× </a:t>
            </a:r>
            <a:r>
              <a:rPr lang="en-US" sz="800" dirty="0" smtClean="0">
                <a:solidFill>
                  <a:schemeClr val="tx2"/>
                </a:solidFill>
              </a:rPr>
              <a:t>265 </a:t>
            </a:r>
            <a:r>
              <a:rPr lang="en-US" sz="800" dirty="0">
                <a:solidFill>
                  <a:schemeClr val="tx2"/>
                </a:solidFill>
              </a:rPr>
              <a:t>mm / </a:t>
            </a:r>
            <a:r>
              <a:rPr lang="en-US" sz="800" dirty="0" smtClean="0">
                <a:solidFill>
                  <a:schemeClr val="tx2"/>
                </a:solidFill>
              </a:rPr>
              <a:t>16 1/8” × 6 3/4” × 10 3/8”</a:t>
            </a:r>
          </a:p>
          <a:p>
            <a:pPr>
              <a:defRPr/>
            </a:pPr>
            <a:r>
              <a:rPr lang="en-US" sz="800" dirty="0" smtClean="0">
                <a:solidFill>
                  <a:schemeClr val="tx2"/>
                </a:solidFill>
              </a:rPr>
              <a:t>Weight</a:t>
            </a:r>
            <a:r>
              <a:rPr lang="en-US" sz="800" dirty="0">
                <a:solidFill>
                  <a:schemeClr val="tx2"/>
                </a:solidFill>
              </a:rPr>
              <a:t>: </a:t>
            </a:r>
            <a:r>
              <a:rPr lang="en-US" sz="800" dirty="0" smtClean="0">
                <a:solidFill>
                  <a:schemeClr val="tx2"/>
                </a:solidFill>
              </a:rPr>
              <a:t>980g </a:t>
            </a:r>
            <a:r>
              <a:rPr lang="en-US" sz="800" dirty="0">
                <a:solidFill>
                  <a:schemeClr val="tx2"/>
                </a:solidFill>
              </a:rPr>
              <a:t>/ </a:t>
            </a:r>
            <a:r>
              <a:rPr lang="en-US" sz="800" dirty="0" smtClean="0">
                <a:solidFill>
                  <a:schemeClr val="tx2"/>
                </a:solidFill>
              </a:rPr>
              <a:t>2.16lbs</a:t>
            </a:r>
            <a:endParaRPr lang="en-US" sz="800" dirty="0">
              <a:solidFill>
                <a:schemeClr val="tx2"/>
              </a:solidFill>
            </a:endParaRPr>
          </a:p>
          <a:p>
            <a:pPr>
              <a:defRPr/>
            </a:pPr>
            <a:r>
              <a:rPr lang="en-US" sz="800" dirty="0">
                <a:solidFill>
                  <a:schemeClr val="tx2"/>
                </a:solidFill>
              </a:rPr>
              <a:t>Max loading: </a:t>
            </a:r>
            <a:r>
              <a:rPr lang="en-US" sz="800" dirty="0" smtClean="0">
                <a:solidFill>
                  <a:schemeClr val="tx2"/>
                </a:solidFill>
              </a:rPr>
              <a:t>5.5kg </a:t>
            </a:r>
            <a:r>
              <a:rPr lang="en-US" sz="800" dirty="0">
                <a:solidFill>
                  <a:schemeClr val="tx2"/>
                </a:solidFill>
              </a:rPr>
              <a:t>/ </a:t>
            </a:r>
            <a:r>
              <a:rPr lang="en-US" sz="800" dirty="0" smtClean="0">
                <a:solidFill>
                  <a:schemeClr val="tx2"/>
                </a:solidFill>
              </a:rPr>
              <a:t>12.12lbs</a:t>
            </a:r>
            <a:endParaRPr lang="en-US" sz="800" dirty="0">
              <a:solidFill>
                <a:schemeClr val="tx2"/>
              </a:solidFill>
            </a:endParaRPr>
          </a:p>
        </p:txBody>
      </p:sp>
      <p:sp>
        <p:nvSpPr>
          <p:cNvPr id="11" name="Rectangle 10">
            <a:extLst>
              <a:ext uri="{FF2B5EF4-FFF2-40B4-BE49-F238E27FC236}">
                <a16:creationId xmlns="" xmlns:a16="http://schemas.microsoft.com/office/drawing/2014/main" id="{999F8246-C36A-482D-9B28-936F06913F1E}"/>
              </a:ext>
            </a:extLst>
          </p:cNvPr>
          <p:cNvSpPr/>
          <p:nvPr/>
        </p:nvSpPr>
        <p:spPr>
          <a:xfrm>
            <a:off x="593387" y="4807333"/>
            <a:ext cx="2545890" cy="249684"/>
          </a:xfrm>
          <a:prstGeom prst="rect">
            <a:avLst/>
          </a:prstGeom>
        </p:spPr>
        <p:txBody>
          <a:bodyPr wrap="none">
            <a:spAutoFit/>
          </a:bodyPr>
          <a:lstStyle/>
          <a:p>
            <a:pPr>
              <a:lnSpc>
                <a:spcPct val="107000"/>
              </a:lnSpc>
              <a:spcAft>
                <a:spcPts val="800"/>
              </a:spcAft>
            </a:pPr>
            <a:r>
              <a:rPr lang="en-US" sz="1000" b="1" i="1" dirty="0">
                <a:solidFill>
                  <a:schemeClr val="tx2"/>
                </a:solidFill>
                <a:ea typeface="Calibri" panose="020F0502020204030204" pitchFamily="34" charset="0"/>
                <a:cs typeface="Arial" panose="020B0604020202020204" pitchFamily="34" charset="0"/>
              </a:rPr>
              <a:t>Available in two distinct colors: </a:t>
            </a:r>
            <a:r>
              <a:rPr lang="en-US" sz="1000" b="1" i="1" dirty="0">
                <a:ea typeface="Calibri" panose="020F0502020204030204" pitchFamily="34" charset="0"/>
                <a:cs typeface="Arial" panose="020B0604020202020204" pitchFamily="34" charset="0"/>
              </a:rPr>
              <a:t>Black</a:t>
            </a:r>
            <a:r>
              <a:rPr lang="en-US" sz="1000" b="1" i="1" dirty="0">
                <a:solidFill>
                  <a:schemeClr val="tx2"/>
                </a:solidFill>
                <a:ea typeface="Calibri" panose="020F0502020204030204" pitchFamily="34" charset="0"/>
                <a:cs typeface="Arial" panose="020B0604020202020204" pitchFamily="34" charset="0"/>
              </a:rPr>
              <a:t> &amp; </a:t>
            </a:r>
            <a:r>
              <a:rPr lang="en-US" sz="1000" b="1" i="1" dirty="0" smtClean="0">
                <a:solidFill>
                  <a:srgbClr val="00B0F0"/>
                </a:solidFill>
                <a:ea typeface="Calibri" panose="020F0502020204030204" pitchFamily="34" charset="0"/>
                <a:cs typeface="Arial" panose="020B0604020202020204" pitchFamily="34" charset="0"/>
              </a:rPr>
              <a:t>Blue</a:t>
            </a:r>
            <a:endParaRPr lang="en-US" sz="1000" b="1" i="1" dirty="0">
              <a:solidFill>
                <a:srgbClr val="00B0F0"/>
              </a:solidFill>
              <a:ea typeface="Calibri" panose="020F0502020204030204" pitchFamily="34" charset="0"/>
              <a:cs typeface="Arial" panose="020B0604020202020204" pitchFamily="34" charset="0"/>
            </a:endParaRPr>
          </a:p>
        </p:txBody>
      </p:sp>
      <p:sp>
        <p:nvSpPr>
          <p:cNvPr id="22" name="矩形 12"/>
          <p:cNvSpPr/>
          <p:nvPr/>
        </p:nvSpPr>
        <p:spPr>
          <a:xfrm>
            <a:off x="3718117" y="4425856"/>
            <a:ext cx="354584" cy="276999"/>
          </a:xfrm>
          <a:prstGeom prst="rect">
            <a:avLst/>
          </a:prstGeom>
        </p:spPr>
        <p:txBody>
          <a:bodyPr wrap="none">
            <a:spAutoFit/>
          </a:bodyPr>
          <a:lstStyle/>
          <a:p>
            <a:r>
              <a:rPr lang="en-US" altLang="zh-TW" sz="1200" dirty="0"/>
              <a:t>or </a:t>
            </a:r>
            <a:endParaRPr lang="zh-TW" altLang="en-US" sz="1200" dirty="0"/>
          </a:p>
        </p:txBody>
      </p:sp>
      <p:grpSp>
        <p:nvGrpSpPr>
          <p:cNvPr id="36" name="群組 22"/>
          <p:cNvGrpSpPr/>
          <p:nvPr/>
        </p:nvGrpSpPr>
        <p:grpSpPr>
          <a:xfrm>
            <a:off x="4072701" y="4271209"/>
            <a:ext cx="2109210" cy="477088"/>
            <a:chOff x="0" y="460664"/>
            <a:chExt cx="2212686" cy="500494"/>
          </a:xfrm>
        </p:grpSpPr>
        <p:pic>
          <p:nvPicPr>
            <p:cNvPr id="37" name="圖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496887"/>
              <a:ext cx="365889" cy="40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圖片 24">
              <a:extLst>
                <a:ext uri="{FF2B5EF4-FFF2-40B4-BE49-F238E27FC236}">
                  <a16:creationId xmlns:a16="http://schemas.microsoft.com/office/drawing/2014/main" xmlns="" id="{00000000-0008-0000-0100-0000C000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33902" y="610628"/>
              <a:ext cx="302558" cy="33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圖片 25"/>
            <p:cNvPicPr>
              <a:picLocks noChangeAspect="1"/>
            </p:cNvPicPr>
            <p:nvPr/>
          </p:nvPicPr>
          <p:blipFill rotWithShape="1">
            <a:blip r:embed="rId5" cstate="print">
              <a:extLst>
                <a:ext uri="{28A0092B-C50C-407E-A947-70E740481C1C}">
                  <a14:useLocalDpi xmlns:a14="http://schemas.microsoft.com/office/drawing/2010/main" val="0"/>
                </a:ext>
              </a:extLst>
            </a:blip>
            <a:srcRect t="-2333" b="-2667"/>
            <a:stretch/>
          </p:blipFill>
          <p:spPr bwMode="auto">
            <a:xfrm>
              <a:off x="2005734" y="529071"/>
              <a:ext cx="20695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圖片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209" y="506375"/>
              <a:ext cx="703229" cy="45478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圖片 2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07"/>
            <a:stretch/>
          </p:blipFill>
          <p:spPr bwMode="auto">
            <a:xfrm>
              <a:off x="421120" y="460664"/>
              <a:ext cx="355023" cy="493568"/>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圖片 28"/>
            <p:cNvPicPr>
              <a:picLocks noChangeAspect="1"/>
            </p:cNvPicPr>
            <p:nvPr/>
          </p:nvPicPr>
          <p:blipFill rotWithShape="1">
            <a:blip r:embed="rId8" cstate="print">
              <a:extLst>
                <a:ext uri="{28A0092B-C50C-407E-A947-70E740481C1C}">
                  <a14:useLocalDpi xmlns:a14="http://schemas.microsoft.com/office/drawing/2010/main" val="0"/>
                </a:ext>
              </a:extLst>
            </a:blip>
            <a:srcRect t="-2333" b="-2667"/>
            <a:stretch/>
          </p:blipFill>
          <p:spPr bwMode="auto">
            <a:xfrm>
              <a:off x="663575" y="511752"/>
              <a:ext cx="19915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群組 30"/>
          <p:cNvGrpSpPr/>
          <p:nvPr/>
        </p:nvGrpSpPr>
        <p:grpSpPr>
          <a:xfrm>
            <a:off x="671818" y="4302420"/>
            <a:ext cx="3046299" cy="445877"/>
            <a:chOff x="0" y="0"/>
            <a:chExt cx="3172356" cy="464328"/>
          </a:xfrm>
        </p:grpSpPr>
        <p:grpSp>
          <p:nvGrpSpPr>
            <p:cNvPr id="44" name="群組 31"/>
            <p:cNvGrpSpPr/>
            <p:nvPr/>
          </p:nvGrpSpPr>
          <p:grpSpPr>
            <a:xfrm>
              <a:off x="0" y="0"/>
              <a:ext cx="3172356" cy="428625"/>
              <a:chOff x="0" y="0"/>
              <a:chExt cx="3172356" cy="428625"/>
            </a:xfrm>
          </p:grpSpPr>
          <p:pic>
            <p:nvPicPr>
              <p:cNvPr id="46" name="圖片 33"/>
              <p:cNvPicPr>
                <a:picLocks noChangeAspect="1"/>
              </p:cNvPicPr>
              <p:nvPr/>
            </p:nvPicPr>
            <p:blipFill rotWithShape="1">
              <a:blip r:embed="rId9" cstate="print">
                <a:extLst>
                  <a:ext uri="{28A0092B-C50C-407E-A947-70E740481C1C}">
                    <a14:useLocalDpi xmlns:a14="http://schemas.microsoft.com/office/drawing/2010/main" val="0"/>
                  </a:ext>
                </a:extLst>
              </a:blip>
              <a:srcRect t="-2333" b="-2667"/>
              <a:stretch/>
            </p:blipFill>
            <p:spPr bwMode="auto">
              <a:xfrm>
                <a:off x="661307" y="0"/>
                <a:ext cx="197833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圖片 3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587"/>
                <a:ext cx="365889" cy="40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圖片 35"/>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10482" y="59644"/>
                <a:ext cx="227693" cy="35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圖片 36">
                <a:extLst>
                  <a:ext uri="{FF2B5EF4-FFF2-40B4-BE49-F238E27FC236}">
                    <a16:creationId xmlns:a16="http://schemas.microsoft.com/office/drawing/2014/main" xmlns="" id="{00000000-0008-0000-0100-0000C000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69798" y="91890"/>
                <a:ext cx="302558" cy="33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圖片 32"/>
            <p:cNvPicPr>
              <a:picLocks noChangeAspect="1"/>
            </p:cNvPicPr>
            <p:nvPr/>
          </p:nvPicPr>
          <p:blipFill rotWithShape="1">
            <a:blip r:embed="rId5" cstate="print">
              <a:extLst>
                <a:ext uri="{28A0092B-C50C-407E-A947-70E740481C1C}">
                  <a14:useLocalDpi xmlns:a14="http://schemas.microsoft.com/office/drawing/2010/main" val="0"/>
                </a:ext>
              </a:extLst>
            </a:blip>
            <a:srcRect t="-2333" b="-2667"/>
            <a:stretch/>
          </p:blipFill>
          <p:spPr bwMode="auto">
            <a:xfrm>
              <a:off x="2642822" y="35703"/>
              <a:ext cx="20695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5102" y="1723207"/>
            <a:ext cx="3334336" cy="2224263"/>
          </a:xfrm>
          <a:prstGeom prst="rect">
            <a:avLst/>
          </a:prstGeom>
        </p:spPr>
      </p:pic>
      <p:pic>
        <p:nvPicPr>
          <p:cNvPr id="2" name="Picture 1"/>
          <p:cNvPicPr>
            <a:picLocks noChangeAspect="1"/>
          </p:cNvPicPr>
          <p:nvPr/>
        </p:nvPicPr>
        <p:blipFill>
          <a:blip r:embed="rId12" cstate="print">
            <a:extLst>
              <a:ext uri="{BEBA8EAE-BF5A-486C-A8C5-ECC9F3942E4B}">
                <a14:imgProps xmlns:a14="http://schemas.microsoft.com/office/drawing/2010/main">
                  <a14:imgLayer r:embed="rId13">
                    <a14:imgEffect>
                      <a14:backgroundRemoval t="5177" b="96086" l="9857" r="91912"/>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504075" y="2773776"/>
            <a:ext cx="2414528" cy="1497434"/>
          </a:xfrm>
          <a:prstGeom prst="rect">
            <a:avLst/>
          </a:prstGeom>
        </p:spPr>
      </p:pic>
    </p:spTree>
    <p:extLst>
      <p:ext uri="{BB962C8B-B14F-4D97-AF65-F5344CB8AC3E}">
        <p14:creationId xmlns:p14="http://schemas.microsoft.com/office/powerpoint/2010/main" val="413436209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35M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25" name="Rectangle 24"/>
          <p:cNvSpPr/>
          <p:nvPr/>
        </p:nvSpPr>
        <p:spPr>
          <a:xfrm>
            <a:off x="0" y="1129497"/>
            <a:ext cx="9144000" cy="4014003"/>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41" y="1129497"/>
            <a:ext cx="2677654" cy="4014001"/>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770" y="1502079"/>
            <a:ext cx="2450113" cy="1634418"/>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3745" y="3271275"/>
            <a:ext cx="2019630" cy="1347252"/>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25674" r="8082"/>
          <a:stretch/>
        </p:blipFill>
        <p:spPr>
          <a:xfrm>
            <a:off x="4945709" y="1292071"/>
            <a:ext cx="1661825" cy="167345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7534" y="1304005"/>
            <a:ext cx="2472854" cy="1649588"/>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8916" y="3049844"/>
            <a:ext cx="2417195" cy="1612459"/>
          </a:xfrm>
          <a:prstGeom prst="rect">
            <a:avLst/>
          </a:prstGeom>
        </p:spPr>
      </p:pic>
    </p:spTree>
    <p:extLst>
      <p:ext uri="{BB962C8B-B14F-4D97-AF65-F5344CB8AC3E}">
        <p14:creationId xmlns:p14="http://schemas.microsoft.com/office/powerpoint/2010/main" val="24019053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43M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6" name="Rectangle 5"/>
          <p:cNvSpPr/>
          <p:nvPr/>
        </p:nvSpPr>
        <p:spPr>
          <a:xfrm>
            <a:off x="594359" y="1234440"/>
            <a:ext cx="7945079" cy="2335511"/>
          </a:xfrm>
          <a:prstGeom prst="rect">
            <a:avLst/>
          </a:prstGeom>
        </p:spPr>
        <p:txBody>
          <a:bodyPr wrap="square">
            <a:spAutoFit/>
          </a:bodyPr>
          <a:lstStyle/>
          <a:p>
            <a:pPr>
              <a:lnSpc>
                <a:spcPct val="107000"/>
              </a:lnSpc>
              <a:spcAft>
                <a:spcPts val="800"/>
              </a:spcAft>
            </a:pPr>
            <a:r>
              <a:rPr lang="en-US" sz="1000" dirty="0">
                <a:solidFill>
                  <a:schemeClr val="tx2"/>
                </a:solidFill>
                <a:ea typeface="Calibri" panose="020F0502020204030204" pitchFamily="34" charset="0"/>
                <a:cs typeface="Arial" panose="020B0604020202020204" pitchFamily="34" charset="0"/>
              </a:rPr>
              <a:t>The VEO FLEX 43M is a slim rolltop backpack for a Mirrorless/CSC/Hybrid Camera with lens attached, additional 2-3 lenses, flash, accessories, 9.7” tablet, and a VEO 2 GO tripod. Alternatively, it can also fit small drone or small gimbal</a:t>
            </a:r>
            <a:r>
              <a:rPr lang="en-US" sz="1000" dirty="0" smtClean="0">
                <a:solidFill>
                  <a:schemeClr val="tx2"/>
                </a:solidFill>
                <a:ea typeface="Calibri" panose="020F0502020204030204" pitchFamily="34" charset="0"/>
                <a:cs typeface="Arial" panose="020B0604020202020204" pitchFamily="34" charset="0"/>
              </a:rPr>
              <a:t>.</a:t>
            </a:r>
          </a:p>
          <a:p>
            <a:pPr marL="171450" lvl="0" indent="-171450">
              <a:lnSpc>
                <a:spcPct val="107000"/>
              </a:lnSpc>
              <a:buFont typeface="Arial" panose="020B0604020202020204" pitchFamily="34" charset="0"/>
              <a:buChar char="•"/>
            </a:pPr>
            <a:r>
              <a:rPr lang="en-US" sz="1000" dirty="0" smtClean="0">
                <a:solidFill>
                  <a:schemeClr val="tx2"/>
                </a:solidFill>
                <a:ea typeface="Calibri" panose="020F0502020204030204" pitchFamily="34" charset="0"/>
                <a:cs typeface="Arial" panose="020B0604020202020204" pitchFamily="34" charset="0"/>
              </a:rPr>
              <a:t>Flexible </a:t>
            </a:r>
            <a:r>
              <a:rPr lang="en-US" sz="1000" dirty="0">
                <a:solidFill>
                  <a:schemeClr val="tx2"/>
                </a:solidFill>
                <a:ea typeface="Calibri" panose="020F0502020204030204" pitchFamily="34" charset="0"/>
                <a:cs typeface="Arial" panose="020B0604020202020204" pitchFamily="34" charset="0"/>
              </a:rPr>
              <a:t>Capacity – compact with extra rolltop space</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Easy Access - extra wide opening</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Always protected - well-padded all round</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Secure - full zip plus </a:t>
            </a:r>
            <a:r>
              <a:rPr lang="en-GB" sz="1000" dirty="0">
                <a:solidFill>
                  <a:schemeClr val="tx2"/>
                </a:solidFill>
                <a:ea typeface="Calibri" panose="020F0502020204030204" pitchFamily="34" charset="0"/>
                <a:cs typeface="Arial" panose="020B0604020202020204" pitchFamily="34" charset="0"/>
              </a:rPr>
              <a:t>“roll and buckle up” closing</a:t>
            </a:r>
            <a:endParaRPr lang="en-US" sz="1000" dirty="0">
              <a:solidFill>
                <a:schemeClr val="tx2"/>
              </a:solidFill>
              <a:ea typeface="Calibri" panose="020F0502020204030204" pitchFamily="34" charset="0"/>
              <a:cs typeface="Arial" panose="020B0604020202020204" pitchFamily="34" charset="0"/>
            </a:endParaRP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No fumbling - light colored interior makes finding things easy</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Business oriented - holds a 9.7” tablet</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Well organized - dedicated pockets for all essentials</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Off the clock - transforms into an </a:t>
            </a:r>
            <a:r>
              <a:rPr lang="en-GB" sz="1000" dirty="0">
                <a:solidFill>
                  <a:schemeClr val="tx2"/>
                </a:solidFill>
                <a:ea typeface="Calibri" panose="020F0502020204030204" pitchFamily="34" charset="0"/>
                <a:cs typeface="Arial" panose="020B0604020202020204" pitchFamily="34" charset="0"/>
              </a:rPr>
              <a:t>everyday </a:t>
            </a:r>
            <a:r>
              <a:rPr lang="en-US" sz="1000" dirty="0">
                <a:solidFill>
                  <a:schemeClr val="tx2"/>
                </a:solidFill>
                <a:ea typeface="Calibri" panose="020F0502020204030204" pitchFamily="34" charset="0"/>
                <a:cs typeface="Arial" panose="020B0604020202020204" pitchFamily="34" charset="0"/>
              </a:rPr>
              <a:t>Daypack</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Classically Stylish - functionality infused with design</a:t>
            </a:r>
          </a:p>
          <a:p>
            <a:pPr marL="171450" lvl="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Keep dry - total coverage rain cover</a:t>
            </a:r>
          </a:p>
          <a:p>
            <a:pPr marL="171450" marR="0" lvl="0" indent="-171450">
              <a:lnSpc>
                <a:spcPct val="107000"/>
              </a:lnSpc>
              <a:spcBef>
                <a:spcPts val="0"/>
              </a:spcBef>
              <a:spcAft>
                <a:spcPts val="0"/>
              </a:spcAft>
              <a:buFont typeface="Arial" panose="020B0604020202020204" pitchFamily="34" charset="0"/>
              <a:buChar char="•"/>
            </a:pPr>
            <a:endParaRPr lang="en-US" sz="1000" dirty="0">
              <a:solidFill>
                <a:schemeClr val="tx2"/>
              </a:solidFill>
              <a:ea typeface="Calibri" panose="020F0502020204030204" pitchFamily="34" charset="0"/>
              <a:cs typeface="Arial" panose="020B0604020202020204" pitchFamily="34" charset="0"/>
            </a:endParaRPr>
          </a:p>
        </p:txBody>
      </p:sp>
      <p:sp>
        <p:nvSpPr>
          <p:cNvPr id="10" name="TextBox 18">
            <a:extLst>
              <a:ext uri="{FF2B5EF4-FFF2-40B4-BE49-F238E27FC236}">
                <a16:creationId xmlns="" xmlns:a16="http://schemas.microsoft.com/office/drawing/2014/main" id="{842AE4F2-C9F2-4EB1-90D9-0B1CF181FCA2}"/>
              </a:ext>
            </a:extLst>
          </p:cNvPr>
          <p:cNvSpPr txBox="1"/>
          <p:nvPr/>
        </p:nvSpPr>
        <p:spPr bwMode="auto">
          <a:xfrm>
            <a:off x="593387" y="3641245"/>
            <a:ext cx="3111749" cy="707886"/>
          </a:xfrm>
          <a:prstGeom prst="rect">
            <a:avLst/>
          </a:prstGeom>
          <a:noFill/>
        </p:spPr>
        <p:txBody>
          <a:bodyPr wrap="none">
            <a:spAutoFit/>
          </a:bodyPr>
          <a:lstStyle/>
          <a:p>
            <a:pPr>
              <a:defRPr/>
            </a:pPr>
            <a:r>
              <a:rPr lang="en-US" sz="800" dirty="0">
                <a:solidFill>
                  <a:schemeClr val="tx2"/>
                </a:solidFill>
              </a:rPr>
              <a:t>Internal Dimensions</a:t>
            </a:r>
          </a:p>
          <a:p>
            <a:pPr>
              <a:defRPr/>
            </a:pPr>
            <a:r>
              <a:rPr lang="en-US" sz="800" dirty="0">
                <a:solidFill>
                  <a:schemeClr val="tx2"/>
                </a:solidFill>
              </a:rPr>
              <a:t>Camera Compartment: </a:t>
            </a:r>
            <a:r>
              <a:rPr lang="en-US" sz="800" dirty="0" smtClean="0">
                <a:solidFill>
                  <a:schemeClr val="tx2"/>
                </a:solidFill>
              </a:rPr>
              <a:t>245 </a:t>
            </a:r>
            <a:r>
              <a:rPr lang="en-US" sz="800" dirty="0">
                <a:solidFill>
                  <a:schemeClr val="tx2"/>
                </a:solidFill>
              </a:rPr>
              <a:t>× </a:t>
            </a:r>
            <a:r>
              <a:rPr lang="en-US" sz="800" dirty="0" smtClean="0">
                <a:solidFill>
                  <a:schemeClr val="tx2"/>
                </a:solidFill>
              </a:rPr>
              <a:t>110 </a:t>
            </a:r>
            <a:r>
              <a:rPr lang="en-US" sz="800" dirty="0">
                <a:solidFill>
                  <a:schemeClr val="tx2"/>
                </a:solidFill>
              </a:rPr>
              <a:t>× </a:t>
            </a:r>
            <a:r>
              <a:rPr lang="en-US" sz="800" dirty="0" smtClean="0">
                <a:solidFill>
                  <a:schemeClr val="tx2"/>
                </a:solidFill>
              </a:rPr>
              <a:t>430 </a:t>
            </a:r>
            <a:r>
              <a:rPr lang="en-US" sz="800" dirty="0">
                <a:solidFill>
                  <a:schemeClr val="tx2"/>
                </a:solidFill>
              </a:rPr>
              <a:t>mm / </a:t>
            </a:r>
            <a:r>
              <a:rPr lang="en-US" sz="800" dirty="0" smtClean="0">
                <a:solidFill>
                  <a:schemeClr val="tx2"/>
                </a:solidFill>
              </a:rPr>
              <a:t>9 5/8” × 4 3/8” × 16 7/8”</a:t>
            </a:r>
            <a:endParaRPr lang="en-US" sz="800" dirty="0">
              <a:solidFill>
                <a:schemeClr val="tx2"/>
              </a:solidFill>
            </a:endParaRPr>
          </a:p>
          <a:p>
            <a:pPr>
              <a:defRPr/>
            </a:pPr>
            <a:r>
              <a:rPr lang="en-US" sz="800" dirty="0" smtClean="0">
                <a:solidFill>
                  <a:schemeClr val="tx2"/>
                </a:solidFill>
              </a:rPr>
              <a:t>Exterior </a:t>
            </a:r>
            <a:r>
              <a:rPr lang="en-US" sz="800" dirty="0">
                <a:solidFill>
                  <a:schemeClr val="tx2"/>
                </a:solidFill>
              </a:rPr>
              <a:t>dimension: </a:t>
            </a:r>
            <a:r>
              <a:rPr lang="en-US" sz="800" dirty="0" smtClean="0">
                <a:solidFill>
                  <a:schemeClr val="tx2"/>
                </a:solidFill>
              </a:rPr>
              <a:t>360 </a:t>
            </a:r>
            <a:r>
              <a:rPr lang="en-US" sz="800" dirty="0">
                <a:solidFill>
                  <a:schemeClr val="tx2"/>
                </a:solidFill>
              </a:rPr>
              <a:t>× </a:t>
            </a:r>
            <a:r>
              <a:rPr lang="en-US" sz="800" dirty="0" smtClean="0">
                <a:solidFill>
                  <a:schemeClr val="tx2"/>
                </a:solidFill>
              </a:rPr>
              <a:t>170 </a:t>
            </a:r>
            <a:r>
              <a:rPr lang="en-US" sz="800" dirty="0">
                <a:solidFill>
                  <a:schemeClr val="tx2"/>
                </a:solidFill>
              </a:rPr>
              <a:t>× </a:t>
            </a:r>
            <a:r>
              <a:rPr lang="en-US" sz="800" dirty="0" smtClean="0">
                <a:solidFill>
                  <a:schemeClr val="tx2"/>
                </a:solidFill>
              </a:rPr>
              <a:t>450 </a:t>
            </a:r>
            <a:r>
              <a:rPr lang="en-US" sz="800" dirty="0">
                <a:solidFill>
                  <a:schemeClr val="tx2"/>
                </a:solidFill>
              </a:rPr>
              <a:t>mm / </a:t>
            </a:r>
            <a:r>
              <a:rPr lang="en-US" sz="800" dirty="0" smtClean="0">
                <a:solidFill>
                  <a:schemeClr val="tx2"/>
                </a:solidFill>
              </a:rPr>
              <a:t>14 1/8” × 6 3/4” × 17 3/4”</a:t>
            </a:r>
          </a:p>
          <a:p>
            <a:pPr>
              <a:defRPr/>
            </a:pPr>
            <a:r>
              <a:rPr lang="en-US" sz="800" dirty="0" smtClean="0">
                <a:solidFill>
                  <a:schemeClr val="tx2"/>
                </a:solidFill>
              </a:rPr>
              <a:t>Weight</a:t>
            </a:r>
            <a:r>
              <a:rPr lang="en-US" sz="800" dirty="0">
                <a:solidFill>
                  <a:schemeClr val="tx2"/>
                </a:solidFill>
              </a:rPr>
              <a:t>: </a:t>
            </a:r>
            <a:r>
              <a:rPr lang="en-US" sz="800" dirty="0" smtClean="0">
                <a:solidFill>
                  <a:schemeClr val="tx2"/>
                </a:solidFill>
              </a:rPr>
              <a:t>1.02kg </a:t>
            </a:r>
            <a:r>
              <a:rPr lang="en-US" sz="800" dirty="0">
                <a:solidFill>
                  <a:schemeClr val="tx2"/>
                </a:solidFill>
              </a:rPr>
              <a:t>/ </a:t>
            </a:r>
            <a:r>
              <a:rPr lang="en-US" sz="800" dirty="0" smtClean="0">
                <a:solidFill>
                  <a:schemeClr val="tx2"/>
                </a:solidFill>
              </a:rPr>
              <a:t>2.25lbs</a:t>
            </a:r>
            <a:endParaRPr lang="en-US" sz="800" dirty="0">
              <a:solidFill>
                <a:schemeClr val="tx2"/>
              </a:solidFill>
            </a:endParaRPr>
          </a:p>
          <a:p>
            <a:pPr>
              <a:defRPr/>
            </a:pPr>
            <a:r>
              <a:rPr lang="en-US" sz="800" dirty="0">
                <a:solidFill>
                  <a:schemeClr val="tx2"/>
                </a:solidFill>
              </a:rPr>
              <a:t>Max loading: </a:t>
            </a:r>
            <a:r>
              <a:rPr lang="en-US" sz="800" dirty="0" smtClean="0">
                <a:solidFill>
                  <a:schemeClr val="tx2"/>
                </a:solidFill>
              </a:rPr>
              <a:t>4.2kg </a:t>
            </a:r>
            <a:r>
              <a:rPr lang="en-US" sz="800" dirty="0">
                <a:solidFill>
                  <a:schemeClr val="tx2"/>
                </a:solidFill>
              </a:rPr>
              <a:t>/ </a:t>
            </a:r>
            <a:r>
              <a:rPr lang="en-US" sz="800" dirty="0" smtClean="0">
                <a:solidFill>
                  <a:schemeClr val="tx2"/>
                </a:solidFill>
              </a:rPr>
              <a:t>9.26lbs</a:t>
            </a:r>
            <a:endParaRPr lang="en-US" sz="800" dirty="0">
              <a:solidFill>
                <a:schemeClr val="tx2"/>
              </a:solidFill>
            </a:endParaRPr>
          </a:p>
        </p:txBody>
      </p:sp>
      <p:sp>
        <p:nvSpPr>
          <p:cNvPr id="11" name="Rectangle 10">
            <a:extLst>
              <a:ext uri="{FF2B5EF4-FFF2-40B4-BE49-F238E27FC236}">
                <a16:creationId xmlns="" xmlns:a16="http://schemas.microsoft.com/office/drawing/2014/main" id="{999F8246-C36A-482D-9B28-936F06913F1E}"/>
              </a:ext>
            </a:extLst>
          </p:cNvPr>
          <p:cNvSpPr/>
          <p:nvPr/>
        </p:nvSpPr>
        <p:spPr>
          <a:xfrm>
            <a:off x="593387" y="4807333"/>
            <a:ext cx="2545890" cy="249684"/>
          </a:xfrm>
          <a:prstGeom prst="rect">
            <a:avLst/>
          </a:prstGeom>
        </p:spPr>
        <p:txBody>
          <a:bodyPr wrap="none">
            <a:spAutoFit/>
          </a:bodyPr>
          <a:lstStyle/>
          <a:p>
            <a:pPr>
              <a:lnSpc>
                <a:spcPct val="107000"/>
              </a:lnSpc>
              <a:spcAft>
                <a:spcPts val="800"/>
              </a:spcAft>
            </a:pPr>
            <a:r>
              <a:rPr lang="en-US" sz="1000" b="1" i="1" dirty="0">
                <a:solidFill>
                  <a:schemeClr val="tx2"/>
                </a:solidFill>
                <a:ea typeface="Calibri" panose="020F0502020204030204" pitchFamily="34" charset="0"/>
                <a:cs typeface="Arial" panose="020B0604020202020204" pitchFamily="34" charset="0"/>
              </a:rPr>
              <a:t>Available in two distinct colors: </a:t>
            </a:r>
            <a:r>
              <a:rPr lang="en-US" sz="1000" b="1" i="1" dirty="0">
                <a:ea typeface="Calibri" panose="020F0502020204030204" pitchFamily="34" charset="0"/>
                <a:cs typeface="Arial" panose="020B0604020202020204" pitchFamily="34" charset="0"/>
              </a:rPr>
              <a:t>Black</a:t>
            </a:r>
            <a:r>
              <a:rPr lang="en-US" sz="1000" b="1" i="1" dirty="0">
                <a:solidFill>
                  <a:schemeClr val="tx2"/>
                </a:solidFill>
                <a:ea typeface="Calibri" panose="020F0502020204030204" pitchFamily="34" charset="0"/>
                <a:cs typeface="Arial" panose="020B0604020202020204" pitchFamily="34" charset="0"/>
              </a:rPr>
              <a:t> &amp; </a:t>
            </a:r>
            <a:r>
              <a:rPr lang="en-US" sz="1000" b="1" i="1" dirty="0" smtClean="0">
                <a:solidFill>
                  <a:srgbClr val="00B0F0"/>
                </a:solidFill>
                <a:ea typeface="Calibri" panose="020F0502020204030204" pitchFamily="34" charset="0"/>
                <a:cs typeface="Arial" panose="020B0604020202020204" pitchFamily="34" charset="0"/>
              </a:rPr>
              <a:t>Blue</a:t>
            </a:r>
            <a:endParaRPr lang="en-US" sz="1000" b="1" i="1" dirty="0">
              <a:solidFill>
                <a:srgbClr val="00B0F0"/>
              </a:solidFill>
              <a:ea typeface="Calibri" panose="020F0502020204030204" pitchFamily="34" charset="0"/>
              <a:cs typeface="Arial" panose="020B0604020202020204" pitchFamily="34" charset="0"/>
            </a:endParaRPr>
          </a:p>
        </p:txBody>
      </p:sp>
      <p:sp>
        <p:nvSpPr>
          <p:cNvPr id="22" name="矩形 12"/>
          <p:cNvSpPr/>
          <p:nvPr/>
        </p:nvSpPr>
        <p:spPr>
          <a:xfrm>
            <a:off x="3718117" y="4425856"/>
            <a:ext cx="354584" cy="276999"/>
          </a:xfrm>
          <a:prstGeom prst="rect">
            <a:avLst/>
          </a:prstGeom>
        </p:spPr>
        <p:txBody>
          <a:bodyPr wrap="none">
            <a:spAutoFit/>
          </a:bodyPr>
          <a:lstStyle/>
          <a:p>
            <a:r>
              <a:rPr lang="en-US" altLang="zh-TW" sz="1200" dirty="0"/>
              <a:t>or </a:t>
            </a:r>
            <a:endParaRPr lang="zh-TW" altLang="en-US" sz="1200" dirty="0"/>
          </a:p>
        </p:txBody>
      </p:sp>
      <p:grpSp>
        <p:nvGrpSpPr>
          <p:cNvPr id="2" name="Group 1"/>
          <p:cNvGrpSpPr/>
          <p:nvPr/>
        </p:nvGrpSpPr>
        <p:grpSpPr>
          <a:xfrm>
            <a:off x="671818" y="4299120"/>
            <a:ext cx="2983413" cy="445877"/>
            <a:chOff x="671818" y="4299120"/>
            <a:chExt cx="2983413" cy="445877"/>
          </a:xfrm>
        </p:grpSpPr>
        <p:grpSp>
          <p:nvGrpSpPr>
            <p:cNvPr id="24" name="群組 343">
              <a:extLst>
                <a:ext uri="{FF2B5EF4-FFF2-40B4-BE49-F238E27FC236}">
                  <a16:creationId xmlns="" xmlns:xdr="http://schemas.openxmlformats.org/drawingml/2006/spreadsheetDrawing" xmlns:a16="http://schemas.microsoft.com/office/drawing/2014/main" xmlns:lc="http://schemas.openxmlformats.org/drawingml/2006/lockedCanvas" id="{00000000-0008-0000-0000-000058010000}"/>
                </a:ext>
              </a:extLst>
            </p:cNvPr>
            <p:cNvGrpSpPr/>
            <p:nvPr/>
          </p:nvGrpSpPr>
          <p:grpSpPr>
            <a:xfrm>
              <a:off x="671818" y="4299120"/>
              <a:ext cx="2736535" cy="445877"/>
              <a:chOff x="0" y="0"/>
              <a:chExt cx="2849774" cy="464328"/>
            </a:xfrm>
          </p:grpSpPr>
          <p:grpSp>
            <p:nvGrpSpPr>
              <p:cNvPr id="25" name="群組 344">
                <a:extLst>
                  <a:ext uri="{FF2B5EF4-FFF2-40B4-BE49-F238E27FC236}">
                    <a16:creationId xmlns="" xmlns:xdr="http://schemas.openxmlformats.org/drawingml/2006/spreadsheetDrawing" xmlns:a16="http://schemas.microsoft.com/office/drawing/2014/main" xmlns:lc="http://schemas.openxmlformats.org/drawingml/2006/lockedCanvas" id="{00000000-0008-0000-0000-000059010000}"/>
                  </a:ext>
                </a:extLst>
              </p:cNvPr>
              <p:cNvGrpSpPr/>
              <p:nvPr/>
            </p:nvGrpSpPr>
            <p:grpSpPr>
              <a:xfrm>
                <a:off x="0" y="0"/>
                <a:ext cx="2639646" cy="428625"/>
                <a:chOff x="0" y="0"/>
                <a:chExt cx="2639646" cy="428625"/>
              </a:xfrm>
            </p:grpSpPr>
            <p:pic>
              <p:nvPicPr>
                <p:cNvPr id="27" name="圖片 346">
                  <a:extLst>
                    <a:ext uri="{FF2B5EF4-FFF2-40B4-BE49-F238E27FC236}">
                      <a16:creationId xmlns="" xmlns:xdr="http://schemas.openxmlformats.org/drawingml/2006/spreadsheetDrawing" xmlns:a16="http://schemas.microsoft.com/office/drawing/2014/main" xmlns:lc="http://schemas.openxmlformats.org/drawingml/2006/lockedCanvas" id="{00000000-0008-0000-0000-00005B01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33" b="-2667"/>
                <a:stretch/>
              </p:blipFill>
              <p:spPr bwMode="auto">
                <a:xfrm>
                  <a:off x="661307" y="0"/>
                  <a:ext cx="197833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圖片 347">
                  <a:extLst>
                    <a:ext uri="{FF2B5EF4-FFF2-40B4-BE49-F238E27FC236}">
                      <a16:creationId xmlns="" xmlns:xdr="http://schemas.openxmlformats.org/drawingml/2006/spreadsheetDrawing" xmlns:a16="http://schemas.microsoft.com/office/drawing/2014/main" xmlns:lc="http://schemas.openxmlformats.org/drawingml/2006/lockedCanvas" id="{00000000-0008-0000-0000-00005C01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587"/>
                  <a:ext cx="365889" cy="40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圖片 348">
                  <a:extLst>
                    <a:ext uri="{FF2B5EF4-FFF2-40B4-BE49-F238E27FC236}">
                      <a16:creationId xmlns="" xmlns:xdr="http://schemas.openxmlformats.org/drawingml/2006/spreadsheetDrawing" xmlns:a16="http://schemas.microsoft.com/office/drawing/2014/main" xmlns:lc="http://schemas.openxmlformats.org/drawingml/2006/lockedCanvas" id="{00000000-0008-0000-0000-00005D010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410482" y="59644"/>
                  <a:ext cx="227693" cy="35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圖片 345">
                <a:extLst>
                  <a:ext uri="{FF2B5EF4-FFF2-40B4-BE49-F238E27FC236}">
                    <a16:creationId xmlns="" xmlns:xdr="http://schemas.openxmlformats.org/drawingml/2006/spreadsheetDrawing" xmlns:a16="http://schemas.microsoft.com/office/drawing/2014/main" xmlns:lc="http://schemas.openxmlformats.org/drawingml/2006/lockedCanvas" id="{00000000-0008-0000-0000-00005A0100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33" b="-2667"/>
              <a:stretch/>
            </p:blipFill>
            <p:spPr bwMode="auto">
              <a:xfrm>
                <a:off x="2642822" y="35703"/>
                <a:ext cx="20695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圖片 1">
              <a:extLst>
                <a:ext uri="{FF2B5EF4-FFF2-40B4-BE49-F238E27FC236}">
                  <a16:creationId xmlns="" xmlns:xdr="http://schemas.openxmlformats.org/drawingml/2006/spreadsheetDrawing" xmlns:a16="http://schemas.microsoft.com/office/drawing/2014/main" xmlns:lc="http://schemas.openxmlformats.org/drawingml/2006/lockedCanvas" id="{00000000-0008-0000-0000-00009A010000}"/>
                </a:ext>
              </a:extLst>
            </p:cNvPr>
            <p:cNvPicPr>
              <a:picLocks noChangeAspect="1"/>
            </p:cNvPicPr>
            <p:nvPr/>
          </p:nvPicPr>
          <p:blipFill rotWithShape="1">
            <a:blip r:embed="rId7">
              <a:extLst>
                <a:ext uri="{28A0092B-C50C-407E-A947-70E740481C1C}">
                  <a14:useLocalDpi xmlns:a14="http://schemas.microsoft.com/office/drawing/2010/main" val="0"/>
                </a:ext>
              </a:extLst>
            </a:blip>
            <a:srcRect l="88589" t="4824" b="1"/>
            <a:stretch/>
          </p:blipFill>
          <p:spPr bwMode="auto">
            <a:xfrm>
              <a:off x="3408353" y="4421598"/>
              <a:ext cx="246878" cy="28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4073309" y="4256944"/>
            <a:ext cx="2013958" cy="477089"/>
            <a:chOff x="4073309" y="4256944"/>
            <a:chExt cx="2013958" cy="477089"/>
          </a:xfrm>
        </p:grpSpPr>
        <p:grpSp>
          <p:nvGrpSpPr>
            <p:cNvPr id="23" name="群組 341">
              <a:extLst>
                <a:ext uri="{FF2B5EF4-FFF2-40B4-BE49-F238E27FC236}">
                  <a16:creationId xmlns="" xmlns:xdr="http://schemas.openxmlformats.org/drawingml/2006/spreadsheetDrawing" xmlns:a16="http://schemas.microsoft.com/office/drawing/2014/main" xmlns:lc="http://schemas.openxmlformats.org/drawingml/2006/lockedCanvas" id="{00000000-0008-0000-0000-000056010000}"/>
                </a:ext>
              </a:extLst>
            </p:cNvPr>
            <p:cNvGrpSpPr/>
            <p:nvPr/>
          </p:nvGrpSpPr>
          <p:grpSpPr>
            <a:xfrm>
              <a:off x="4073309" y="4256944"/>
              <a:ext cx="2013958" cy="477089"/>
              <a:chOff x="15667" y="377637"/>
              <a:chExt cx="2112763" cy="500494"/>
            </a:xfrm>
          </p:grpSpPr>
          <p:pic>
            <p:nvPicPr>
              <p:cNvPr id="30" name="圖片 350">
                <a:extLst>
                  <a:ext uri="{FF2B5EF4-FFF2-40B4-BE49-F238E27FC236}">
                    <a16:creationId xmlns="" xmlns:xdr="http://schemas.openxmlformats.org/drawingml/2006/spreadsheetDrawing" xmlns:a16="http://schemas.microsoft.com/office/drawing/2014/main" xmlns:lc="http://schemas.openxmlformats.org/drawingml/2006/lockedCanvas" id="{00000000-0008-0000-0000-00005F01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667" y="413860"/>
                <a:ext cx="365889" cy="40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圖片 352">
                <a:extLst>
                  <a:ext uri="{FF2B5EF4-FFF2-40B4-BE49-F238E27FC236}">
                    <a16:creationId xmlns="" xmlns:xdr="http://schemas.openxmlformats.org/drawingml/2006/spreadsheetDrawing" xmlns:a16="http://schemas.microsoft.com/office/drawing/2014/main" xmlns:lc="http://schemas.openxmlformats.org/drawingml/2006/lockedCanvas" id="{00000000-0008-0000-0000-0000610100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33" b="-2667"/>
              <a:stretch/>
            </p:blipFill>
            <p:spPr bwMode="auto">
              <a:xfrm>
                <a:off x="1921478" y="446044"/>
                <a:ext cx="20695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圖片 353">
                <a:extLst>
                  <a:ext uri="{FF2B5EF4-FFF2-40B4-BE49-F238E27FC236}">
                    <a16:creationId xmlns="" xmlns:xdr="http://schemas.openxmlformats.org/drawingml/2006/spreadsheetDrawing" xmlns:a16="http://schemas.microsoft.com/office/drawing/2014/main" xmlns:lc="http://schemas.openxmlformats.org/drawingml/2006/lockedCanvas" id="{00000000-0008-0000-0000-0000620100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876" y="423348"/>
                <a:ext cx="703229" cy="45478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 name="圖片 354">
                <a:extLst>
                  <a:ext uri="{FF2B5EF4-FFF2-40B4-BE49-F238E27FC236}">
                    <a16:creationId xmlns="" xmlns:xdr="http://schemas.openxmlformats.org/drawingml/2006/spreadsheetDrawing" xmlns:a16="http://schemas.microsoft.com/office/drawing/2014/main" xmlns:lc="http://schemas.openxmlformats.org/drawingml/2006/lockedCanvas" id="{00000000-0008-0000-0000-00006301000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479" b="13762"/>
              <a:stretch/>
            </p:blipFill>
            <p:spPr bwMode="auto">
              <a:xfrm>
                <a:off x="436787" y="377637"/>
                <a:ext cx="355023" cy="493568"/>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圖片 355">
                <a:extLst>
                  <a:ext uri="{FF2B5EF4-FFF2-40B4-BE49-F238E27FC236}">
                    <a16:creationId xmlns="" xmlns:xdr="http://schemas.openxmlformats.org/drawingml/2006/spreadsheetDrawing" xmlns:a16="http://schemas.microsoft.com/office/drawing/2014/main" xmlns:lc="http://schemas.openxmlformats.org/drawingml/2006/lockedCanvas" id="{00000000-0008-0000-0000-0000640100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333" b="-2667"/>
              <a:stretch/>
            </p:blipFill>
            <p:spPr bwMode="auto">
              <a:xfrm>
                <a:off x="679242" y="428725"/>
                <a:ext cx="19915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 name="圖片 1">
              <a:extLst>
                <a:ext uri="{FF2B5EF4-FFF2-40B4-BE49-F238E27FC236}">
                  <a16:creationId xmlns="" xmlns:xdr="http://schemas.openxmlformats.org/drawingml/2006/spreadsheetDrawing" xmlns:a16="http://schemas.microsoft.com/office/drawing/2014/main" xmlns:lc="http://schemas.openxmlformats.org/drawingml/2006/lockedCanvas" id="{00000000-0008-0000-0000-00009A010000}"/>
                </a:ext>
              </a:extLst>
            </p:cNvPr>
            <p:cNvPicPr>
              <a:picLocks noChangeAspect="1"/>
            </p:cNvPicPr>
            <p:nvPr/>
          </p:nvPicPr>
          <p:blipFill rotWithShape="1">
            <a:blip r:embed="rId7">
              <a:extLst>
                <a:ext uri="{28A0092B-C50C-407E-A947-70E740481C1C}">
                  <a14:useLocalDpi xmlns:a14="http://schemas.microsoft.com/office/drawing/2010/main" val="0"/>
                </a:ext>
              </a:extLst>
            </a:blip>
            <a:srcRect l="88589" t="4824" b="1"/>
            <a:stretch/>
          </p:blipFill>
          <p:spPr bwMode="auto">
            <a:xfrm>
              <a:off x="5586042" y="4425856"/>
              <a:ext cx="246878" cy="28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5102" y="1723207"/>
            <a:ext cx="3334336" cy="2224263"/>
          </a:xfrm>
          <a:prstGeom prst="rect">
            <a:avLst/>
          </a:prstGeom>
        </p:spPr>
      </p:pic>
      <p:pic>
        <p:nvPicPr>
          <p:cNvPr id="8" name="Picture 7"/>
          <p:cNvPicPr>
            <a:picLocks noChangeAspect="1"/>
          </p:cNvPicPr>
          <p:nvPr/>
        </p:nvPicPr>
        <p:blipFill>
          <a:blip r:embed="rId12" cstate="print">
            <a:extLst>
              <a:ext uri="{BEBA8EAE-BF5A-486C-A8C5-ECC9F3942E4B}">
                <a14:imgProps xmlns:a14="http://schemas.microsoft.com/office/drawing/2010/main">
                  <a14:imgLayer r:embed="rId13">
                    <a14:imgEffect>
                      <a14:backgroundRemoval t="6824" b="93429" l="9975" r="91793">
                        <a14:foregroundMark x1="50758" y1="42039" x2="50758" y2="42039"/>
                      </a14:backgroundRemoval>
                    </a14:imgEffect>
                  </a14:imgLayer>
                </a14:imgProps>
              </a:ext>
              <a:ext uri="{28A0092B-C50C-407E-A947-70E740481C1C}">
                <a14:useLocalDpi xmlns:a14="http://schemas.microsoft.com/office/drawing/2010/main" val="0"/>
              </a:ext>
            </a:extLst>
          </a:blip>
          <a:stretch>
            <a:fillRect/>
          </a:stretch>
        </p:blipFill>
        <p:spPr>
          <a:xfrm>
            <a:off x="4115074" y="2031464"/>
            <a:ext cx="1594407" cy="2390134"/>
          </a:xfrm>
          <a:prstGeom prst="rect">
            <a:avLst/>
          </a:prstGeom>
        </p:spPr>
      </p:pic>
    </p:spTree>
    <p:extLst>
      <p:ext uri="{BB962C8B-B14F-4D97-AF65-F5344CB8AC3E}">
        <p14:creationId xmlns:p14="http://schemas.microsoft.com/office/powerpoint/2010/main" val="130245899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43M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37" name="Rectangle 36"/>
          <p:cNvSpPr/>
          <p:nvPr/>
        </p:nvSpPr>
        <p:spPr>
          <a:xfrm>
            <a:off x="0" y="1129497"/>
            <a:ext cx="9144000" cy="4014003"/>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9496"/>
            <a:ext cx="2677655" cy="401400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2138" y="3626864"/>
            <a:ext cx="1664808" cy="111055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524760" y="1481173"/>
            <a:ext cx="2112669" cy="140931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4368" y="3750140"/>
            <a:ext cx="1480009" cy="98728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7471" y="3627533"/>
            <a:ext cx="947245" cy="1419991"/>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1799" y="3588751"/>
            <a:ext cx="902958" cy="1353601"/>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2602" y="1582571"/>
            <a:ext cx="2128371" cy="1419790"/>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7860" r="13594"/>
          <a:stretch/>
        </p:blipFill>
        <p:spPr>
          <a:xfrm>
            <a:off x="4581701" y="1315758"/>
            <a:ext cx="2007231" cy="1953416"/>
          </a:xfrm>
          <a:prstGeom prst="rect">
            <a:avLst/>
          </a:prstGeom>
        </p:spPr>
      </p:pic>
    </p:spTree>
    <p:extLst>
      <p:ext uri="{BB962C8B-B14F-4D97-AF65-F5344CB8AC3E}">
        <p14:creationId xmlns:p14="http://schemas.microsoft.com/office/powerpoint/2010/main" val="262270555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47M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6" name="Rectangle 5"/>
          <p:cNvSpPr/>
          <p:nvPr/>
        </p:nvSpPr>
        <p:spPr>
          <a:xfrm>
            <a:off x="594359" y="1234440"/>
            <a:ext cx="7945079" cy="2500172"/>
          </a:xfrm>
          <a:prstGeom prst="rect">
            <a:avLst/>
          </a:prstGeom>
        </p:spPr>
        <p:txBody>
          <a:bodyPr wrap="square">
            <a:spAutoFit/>
          </a:bodyPr>
          <a:lstStyle/>
          <a:p>
            <a:pPr>
              <a:lnSpc>
                <a:spcPct val="107000"/>
              </a:lnSpc>
              <a:spcAft>
                <a:spcPts val="800"/>
              </a:spcAft>
            </a:pPr>
            <a:r>
              <a:rPr lang="en-US" sz="1000" dirty="0">
                <a:solidFill>
                  <a:schemeClr val="tx2"/>
                </a:solidFill>
                <a:ea typeface="Calibri" panose="020F0502020204030204" pitchFamily="34" charset="0"/>
                <a:cs typeface="Arial" panose="020B0604020202020204" pitchFamily="34" charset="0"/>
              </a:rPr>
              <a:t>The VEO FLEX 47M is a slim rolltop backpack fits 2 Mirrorless/CSC/Hybrid Cameras with lens attached, additional 2-3 lenses, flash, accessories, 15” slim laptop, and a VEO 2 GO tripod. Alternatively, it can also fit a small drone or small gimbal</a:t>
            </a:r>
            <a:r>
              <a:rPr lang="en-US" sz="1000" dirty="0" smtClean="0">
                <a:solidFill>
                  <a:schemeClr val="tx2"/>
                </a:solidFill>
                <a:ea typeface="Calibri" panose="020F0502020204030204" pitchFamily="34" charset="0"/>
                <a:cs typeface="Arial" panose="020B0604020202020204" pitchFamily="34" charset="0"/>
              </a:rPr>
              <a:t>.</a:t>
            </a:r>
          </a:p>
          <a:p>
            <a:pPr marL="171450" indent="-171450">
              <a:lnSpc>
                <a:spcPct val="107000"/>
              </a:lnSpc>
              <a:buFont typeface="Arial" panose="020B0604020202020204" pitchFamily="34" charset="0"/>
              <a:buChar char="•"/>
            </a:pPr>
            <a:r>
              <a:rPr lang="en-US" sz="1000" dirty="0" smtClean="0">
                <a:solidFill>
                  <a:schemeClr val="tx2"/>
                </a:solidFill>
                <a:ea typeface="Calibri" panose="020F0502020204030204" pitchFamily="34" charset="0"/>
                <a:cs typeface="Arial" panose="020B0604020202020204" pitchFamily="34" charset="0"/>
              </a:rPr>
              <a:t>Flexible </a:t>
            </a:r>
            <a:r>
              <a:rPr lang="en-US" sz="1000" dirty="0">
                <a:solidFill>
                  <a:schemeClr val="tx2"/>
                </a:solidFill>
                <a:ea typeface="Calibri" panose="020F0502020204030204" pitchFamily="34" charset="0"/>
                <a:cs typeface="Arial" panose="020B0604020202020204" pitchFamily="34" charset="0"/>
              </a:rPr>
              <a:t>Capacity – compact with extra rolltop space</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Always supported – VEO 2 GO tripod connection</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Quick Access – side opening</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Always protected - well-padded all round</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Secure - full zip plus </a:t>
            </a:r>
            <a:r>
              <a:rPr lang="en-GB" sz="1000" dirty="0">
                <a:solidFill>
                  <a:schemeClr val="tx2"/>
                </a:solidFill>
                <a:ea typeface="Calibri" panose="020F0502020204030204" pitchFamily="34" charset="0"/>
                <a:cs typeface="Arial" panose="020B0604020202020204" pitchFamily="34" charset="0"/>
              </a:rPr>
              <a:t>“roll and buckle up” closing</a:t>
            </a:r>
            <a:endParaRPr lang="en-US" sz="1000" dirty="0">
              <a:solidFill>
                <a:schemeClr val="tx2"/>
              </a:solidFill>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No fumbling - light colored interior makes finding things easy</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Business oriented - holds a 15” Slim Laptop</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Well organized - dedicated pockets for all essentials</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Off the clock - transforms into an </a:t>
            </a:r>
            <a:r>
              <a:rPr lang="en-GB" sz="1000" dirty="0">
                <a:solidFill>
                  <a:schemeClr val="tx2"/>
                </a:solidFill>
                <a:ea typeface="Calibri" panose="020F0502020204030204" pitchFamily="34" charset="0"/>
                <a:cs typeface="Arial" panose="020B0604020202020204" pitchFamily="34" charset="0"/>
              </a:rPr>
              <a:t>everyday </a:t>
            </a:r>
            <a:r>
              <a:rPr lang="en-US" sz="1000" dirty="0">
                <a:solidFill>
                  <a:schemeClr val="tx2"/>
                </a:solidFill>
                <a:ea typeface="Calibri" panose="020F0502020204030204" pitchFamily="34" charset="0"/>
                <a:cs typeface="Arial" panose="020B0604020202020204" pitchFamily="34" charset="0"/>
              </a:rPr>
              <a:t>Daypack</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Classically Stylish - functionality infused with design</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Keep dry - total coverage rain cover</a:t>
            </a:r>
          </a:p>
          <a:p>
            <a:pPr marL="171450" marR="0" lvl="0" indent="-171450">
              <a:lnSpc>
                <a:spcPct val="107000"/>
              </a:lnSpc>
              <a:spcBef>
                <a:spcPts val="0"/>
              </a:spcBef>
              <a:spcAft>
                <a:spcPts val="0"/>
              </a:spcAft>
              <a:buFont typeface="Arial" panose="020B0604020202020204" pitchFamily="34" charset="0"/>
              <a:buChar char="•"/>
            </a:pPr>
            <a:endParaRPr lang="en-US" sz="1000" dirty="0">
              <a:solidFill>
                <a:schemeClr val="tx2"/>
              </a:solidFill>
              <a:ea typeface="Calibri" panose="020F0502020204030204" pitchFamily="34" charset="0"/>
              <a:cs typeface="Arial" panose="020B0604020202020204" pitchFamily="34" charset="0"/>
            </a:endParaRPr>
          </a:p>
        </p:txBody>
      </p:sp>
      <p:sp>
        <p:nvSpPr>
          <p:cNvPr id="10" name="TextBox 18">
            <a:extLst>
              <a:ext uri="{FF2B5EF4-FFF2-40B4-BE49-F238E27FC236}">
                <a16:creationId xmlns="" xmlns:a16="http://schemas.microsoft.com/office/drawing/2014/main" id="{842AE4F2-C9F2-4EB1-90D9-0B1CF181FCA2}"/>
              </a:ext>
            </a:extLst>
          </p:cNvPr>
          <p:cNvSpPr txBox="1"/>
          <p:nvPr/>
        </p:nvSpPr>
        <p:spPr bwMode="auto">
          <a:xfrm>
            <a:off x="593387" y="3641245"/>
            <a:ext cx="3163045" cy="707886"/>
          </a:xfrm>
          <a:prstGeom prst="rect">
            <a:avLst/>
          </a:prstGeom>
          <a:noFill/>
        </p:spPr>
        <p:txBody>
          <a:bodyPr wrap="none">
            <a:spAutoFit/>
          </a:bodyPr>
          <a:lstStyle/>
          <a:p>
            <a:pPr>
              <a:defRPr/>
            </a:pPr>
            <a:r>
              <a:rPr lang="en-US" sz="800" dirty="0">
                <a:solidFill>
                  <a:schemeClr val="tx2"/>
                </a:solidFill>
              </a:rPr>
              <a:t>Internal Dimensions</a:t>
            </a:r>
          </a:p>
          <a:p>
            <a:pPr>
              <a:defRPr/>
            </a:pPr>
            <a:r>
              <a:rPr lang="en-US" sz="800" dirty="0">
                <a:solidFill>
                  <a:schemeClr val="tx2"/>
                </a:solidFill>
              </a:rPr>
              <a:t>Camera Compartment: </a:t>
            </a:r>
            <a:r>
              <a:rPr lang="en-US" sz="800" dirty="0" smtClean="0">
                <a:solidFill>
                  <a:schemeClr val="tx2"/>
                </a:solidFill>
              </a:rPr>
              <a:t>275 </a:t>
            </a:r>
            <a:r>
              <a:rPr lang="en-US" sz="800" dirty="0">
                <a:solidFill>
                  <a:schemeClr val="tx2"/>
                </a:solidFill>
              </a:rPr>
              <a:t>× </a:t>
            </a:r>
            <a:r>
              <a:rPr lang="en-US" sz="800" dirty="0" smtClean="0">
                <a:solidFill>
                  <a:schemeClr val="tx2"/>
                </a:solidFill>
              </a:rPr>
              <a:t>120 </a:t>
            </a:r>
            <a:r>
              <a:rPr lang="en-US" sz="800" dirty="0">
                <a:solidFill>
                  <a:schemeClr val="tx2"/>
                </a:solidFill>
              </a:rPr>
              <a:t>× </a:t>
            </a:r>
            <a:r>
              <a:rPr lang="en-US" sz="800" dirty="0" smtClean="0">
                <a:solidFill>
                  <a:schemeClr val="tx2"/>
                </a:solidFill>
              </a:rPr>
              <a:t>470 </a:t>
            </a:r>
            <a:r>
              <a:rPr lang="en-US" sz="800" dirty="0">
                <a:solidFill>
                  <a:schemeClr val="tx2"/>
                </a:solidFill>
              </a:rPr>
              <a:t>mm / </a:t>
            </a:r>
            <a:r>
              <a:rPr lang="en-US" sz="800" dirty="0" smtClean="0">
                <a:solidFill>
                  <a:schemeClr val="tx2"/>
                </a:solidFill>
              </a:rPr>
              <a:t>10 1/8” × 4 3/8” × 18 1/2”</a:t>
            </a:r>
            <a:endParaRPr lang="en-US" sz="800" dirty="0">
              <a:solidFill>
                <a:schemeClr val="tx2"/>
              </a:solidFill>
            </a:endParaRPr>
          </a:p>
          <a:p>
            <a:pPr>
              <a:defRPr/>
            </a:pPr>
            <a:r>
              <a:rPr lang="en-US" sz="800" dirty="0" smtClean="0">
                <a:solidFill>
                  <a:schemeClr val="tx2"/>
                </a:solidFill>
              </a:rPr>
              <a:t>Exterior </a:t>
            </a:r>
            <a:r>
              <a:rPr lang="en-US" sz="800" dirty="0">
                <a:solidFill>
                  <a:schemeClr val="tx2"/>
                </a:solidFill>
              </a:rPr>
              <a:t>dimension: </a:t>
            </a:r>
            <a:r>
              <a:rPr lang="en-US" sz="800" dirty="0" smtClean="0">
                <a:solidFill>
                  <a:schemeClr val="tx2"/>
                </a:solidFill>
              </a:rPr>
              <a:t>380 </a:t>
            </a:r>
            <a:r>
              <a:rPr lang="en-US" sz="800" dirty="0">
                <a:solidFill>
                  <a:schemeClr val="tx2"/>
                </a:solidFill>
              </a:rPr>
              <a:t>× </a:t>
            </a:r>
            <a:r>
              <a:rPr lang="en-US" sz="800" dirty="0" smtClean="0">
                <a:solidFill>
                  <a:schemeClr val="tx2"/>
                </a:solidFill>
              </a:rPr>
              <a:t>180 </a:t>
            </a:r>
            <a:r>
              <a:rPr lang="en-US" sz="800" dirty="0">
                <a:solidFill>
                  <a:schemeClr val="tx2"/>
                </a:solidFill>
              </a:rPr>
              <a:t>× </a:t>
            </a:r>
            <a:r>
              <a:rPr lang="en-US" sz="800" dirty="0" smtClean="0">
                <a:solidFill>
                  <a:schemeClr val="tx2"/>
                </a:solidFill>
              </a:rPr>
              <a:t>485 </a:t>
            </a:r>
            <a:r>
              <a:rPr lang="en-US" sz="800" dirty="0">
                <a:solidFill>
                  <a:schemeClr val="tx2"/>
                </a:solidFill>
              </a:rPr>
              <a:t>mm / </a:t>
            </a:r>
            <a:r>
              <a:rPr lang="en-US" sz="800" dirty="0" smtClean="0">
                <a:solidFill>
                  <a:schemeClr val="tx2"/>
                </a:solidFill>
              </a:rPr>
              <a:t>15” × 7 1/8” × 19 1/16”</a:t>
            </a:r>
          </a:p>
          <a:p>
            <a:pPr>
              <a:defRPr/>
            </a:pPr>
            <a:r>
              <a:rPr lang="en-US" sz="800" dirty="0" smtClean="0">
                <a:solidFill>
                  <a:schemeClr val="tx2"/>
                </a:solidFill>
              </a:rPr>
              <a:t>Weight</a:t>
            </a:r>
            <a:r>
              <a:rPr lang="en-US" sz="800" dirty="0">
                <a:solidFill>
                  <a:schemeClr val="tx2"/>
                </a:solidFill>
              </a:rPr>
              <a:t>: </a:t>
            </a:r>
            <a:r>
              <a:rPr lang="en-US" sz="800" dirty="0" smtClean="0">
                <a:solidFill>
                  <a:schemeClr val="tx2"/>
                </a:solidFill>
              </a:rPr>
              <a:t>1.16kg </a:t>
            </a:r>
            <a:r>
              <a:rPr lang="en-US" sz="800" dirty="0">
                <a:solidFill>
                  <a:schemeClr val="tx2"/>
                </a:solidFill>
              </a:rPr>
              <a:t>/ </a:t>
            </a:r>
            <a:r>
              <a:rPr lang="en-US" sz="800" dirty="0" smtClean="0">
                <a:solidFill>
                  <a:schemeClr val="tx2"/>
                </a:solidFill>
              </a:rPr>
              <a:t>2.56lbs</a:t>
            </a:r>
            <a:endParaRPr lang="en-US" sz="800" dirty="0">
              <a:solidFill>
                <a:schemeClr val="tx2"/>
              </a:solidFill>
            </a:endParaRPr>
          </a:p>
          <a:p>
            <a:pPr>
              <a:defRPr/>
            </a:pPr>
            <a:r>
              <a:rPr lang="en-US" sz="800" dirty="0">
                <a:solidFill>
                  <a:schemeClr val="tx2"/>
                </a:solidFill>
              </a:rPr>
              <a:t>Max loading: </a:t>
            </a:r>
            <a:r>
              <a:rPr lang="en-US" sz="800" dirty="0" smtClean="0">
                <a:solidFill>
                  <a:schemeClr val="tx2"/>
                </a:solidFill>
              </a:rPr>
              <a:t>7.5kg </a:t>
            </a:r>
            <a:r>
              <a:rPr lang="en-US" sz="800" dirty="0">
                <a:solidFill>
                  <a:schemeClr val="tx2"/>
                </a:solidFill>
              </a:rPr>
              <a:t>/ </a:t>
            </a:r>
            <a:r>
              <a:rPr lang="en-US" sz="800" dirty="0" smtClean="0">
                <a:solidFill>
                  <a:schemeClr val="tx2"/>
                </a:solidFill>
              </a:rPr>
              <a:t>16.53lbs</a:t>
            </a:r>
            <a:endParaRPr lang="en-US" sz="800" dirty="0">
              <a:solidFill>
                <a:schemeClr val="tx2"/>
              </a:solidFill>
            </a:endParaRPr>
          </a:p>
        </p:txBody>
      </p:sp>
      <p:sp>
        <p:nvSpPr>
          <p:cNvPr id="11" name="Rectangle 10">
            <a:extLst>
              <a:ext uri="{FF2B5EF4-FFF2-40B4-BE49-F238E27FC236}">
                <a16:creationId xmlns="" xmlns:a16="http://schemas.microsoft.com/office/drawing/2014/main" id="{999F8246-C36A-482D-9B28-936F06913F1E}"/>
              </a:ext>
            </a:extLst>
          </p:cNvPr>
          <p:cNvSpPr/>
          <p:nvPr/>
        </p:nvSpPr>
        <p:spPr>
          <a:xfrm>
            <a:off x="593387" y="4807333"/>
            <a:ext cx="2545890" cy="249684"/>
          </a:xfrm>
          <a:prstGeom prst="rect">
            <a:avLst/>
          </a:prstGeom>
        </p:spPr>
        <p:txBody>
          <a:bodyPr wrap="none">
            <a:spAutoFit/>
          </a:bodyPr>
          <a:lstStyle/>
          <a:p>
            <a:pPr>
              <a:lnSpc>
                <a:spcPct val="107000"/>
              </a:lnSpc>
              <a:spcAft>
                <a:spcPts val="800"/>
              </a:spcAft>
            </a:pPr>
            <a:r>
              <a:rPr lang="en-US" sz="1000" b="1" i="1" dirty="0">
                <a:solidFill>
                  <a:schemeClr val="tx2"/>
                </a:solidFill>
                <a:ea typeface="Calibri" panose="020F0502020204030204" pitchFamily="34" charset="0"/>
                <a:cs typeface="Arial" panose="020B0604020202020204" pitchFamily="34" charset="0"/>
              </a:rPr>
              <a:t>Available in two distinct colors: </a:t>
            </a:r>
            <a:r>
              <a:rPr lang="en-US" sz="1000" b="1" i="1" dirty="0">
                <a:ea typeface="Calibri" panose="020F0502020204030204" pitchFamily="34" charset="0"/>
                <a:cs typeface="Arial" panose="020B0604020202020204" pitchFamily="34" charset="0"/>
              </a:rPr>
              <a:t>Black</a:t>
            </a:r>
            <a:r>
              <a:rPr lang="en-US" sz="1000" b="1" i="1" dirty="0">
                <a:solidFill>
                  <a:schemeClr val="tx2"/>
                </a:solidFill>
                <a:ea typeface="Calibri" panose="020F0502020204030204" pitchFamily="34" charset="0"/>
                <a:cs typeface="Arial" panose="020B0604020202020204" pitchFamily="34" charset="0"/>
              </a:rPr>
              <a:t> &amp; </a:t>
            </a:r>
            <a:r>
              <a:rPr lang="en-US" sz="1000" b="1" i="1" dirty="0" smtClean="0">
                <a:solidFill>
                  <a:srgbClr val="00B0F0"/>
                </a:solidFill>
                <a:ea typeface="Calibri" panose="020F0502020204030204" pitchFamily="34" charset="0"/>
                <a:cs typeface="Arial" panose="020B0604020202020204" pitchFamily="34" charset="0"/>
              </a:rPr>
              <a:t>Blue</a:t>
            </a:r>
            <a:endParaRPr lang="en-US" sz="1000" b="1" i="1" dirty="0">
              <a:solidFill>
                <a:srgbClr val="00B0F0"/>
              </a:solidFill>
              <a:ea typeface="Calibri" panose="020F0502020204030204" pitchFamily="34" charset="0"/>
              <a:cs typeface="Arial" panose="020B0604020202020204" pitchFamily="34" charset="0"/>
            </a:endParaRPr>
          </a:p>
        </p:txBody>
      </p:sp>
      <p:sp>
        <p:nvSpPr>
          <p:cNvPr id="22" name="矩形 12"/>
          <p:cNvSpPr/>
          <p:nvPr/>
        </p:nvSpPr>
        <p:spPr>
          <a:xfrm>
            <a:off x="4116862" y="4425856"/>
            <a:ext cx="354584" cy="276999"/>
          </a:xfrm>
          <a:prstGeom prst="rect">
            <a:avLst/>
          </a:prstGeom>
        </p:spPr>
        <p:txBody>
          <a:bodyPr wrap="none">
            <a:spAutoFit/>
          </a:bodyPr>
          <a:lstStyle/>
          <a:p>
            <a:r>
              <a:rPr lang="en-US" altLang="zh-TW" sz="1200" dirty="0"/>
              <a:t>or </a:t>
            </a:r>
            <a:endParaRPr lang="zh-TW" altLang="en-US" sz="1200" dirty="0"/>
          </a:p>
        </p:txBody>
      </p:sp>
      <p:grpSp>
        <p:nvGrpSpPr>
          <p:cNvPr id="36" name="群組 326">
            <a:extLst>
              <a:ext uri="{FF2B5EF4-FFF2-40B4-BE49-F238E27FC236}">
                <a16:creationId xmlns="" xmlns:xdr="http://schemas.openxmlformats.org/drawingml/2006/spreadsheetDrawing" xmlns:a16="http://schemas.microsoft.com/office/drawing/2014/main" xmlns:lc="http://schemas.openxmlformats.org/drawingml/2006/lockedCanvas" id="{00000000-0008-0000-0000-000047010000}"/>
              </a:ext>
            </a:extLst>
          </p:cNvPr>
          <p:cNvGrpSpPr/>
          <p:nvPr/>
        </p:nvGrpSpPr>
        <p:grpSpPr>
          <a:xfrm>
            <a:off x="673420" y="4299339"/>
            <a:ext cx="3450297" cy="445877"/>
            <a:chOff x="0" y="0"/>
            <a:chExt cx="3450297" cy="445877"/>
          </a:xfrm>
        </p:grpSpPr>
        <p:grpSp>
          <p:nvGrpSpPr>
            <p:cNvPr id="37" name="群組 327">
              <a:extLst>
                <a:ext uri="{FF2B5EF4-FFF2-40B4-BE49-F238E27FC236}">
                  <a16:creationId xmlns="" xmlns:xdr="http://schemas.openxmlformats.org/drawingml/2006/spreadsheetDrawing" xmlns:a16="http://schemas.microsoft.com/office/drawing/2014/main" xmlns:lc="http://schemas.openxmlformats.org/drawingml/2006/lockedCanvas" id="{00000000-0008-0000-0000-000048010000}"/>
                </a:ext>
              </a:extLst>
            </p:cNvPr>
            <p:cNvGrpSpPr/>
            <p:nvPr/>
          </p:nvGrpSpPr>
          <p:grpSpPr>
            <a:xfrm>
              <a:off x="403998" y="0"/>
              <a:ext cx="3046299" cy="445877"/>
              <a:chOff x="403998" y="0"/>
              <a:chExt cx="3172356" cy="464328"/>
            </a:xfrm>
          </p:grpSpPr>
          <p:grpSp>
            <p:nvGrpSpPr>
              <p:cNvPr id="39" name="群組 329">
                <a:extLst>
                  <a:ext uri="{FF2B5EF4-FFF2-40B4-BE49-F238E27FC236}">
                    <a16:creationId xmlns="" xmlns:xdr="http://schemas.openxmlformats.org/drawingml/2006/spreadsheetDrawing" xmlns:a16="http://schemas.microsoft.com/office/drawing/2014/main" xmlns:lc="http://schemas.openxmlformats.org/drawingml/2006/lockedCanvas" id="{00000000-0008-0000-0000-00004A010000}"/>
                  </a:ext>
                </a:extLst>
              </p:cNvPr>
              <p:cNvGrpSpPr/>
              <p:nvPr/>
            </p:nvGrpSpPr>
            <p:grpSpPr>
              <a:xfrm>
                <a:off x="403998" y="0"/>
                <a:ext cx="3172356" cy="428625"/>
                <a:chOff x="403998" y="0"/>
                <a:chExt cx="3172356" cy="428625"/>
              </a:xfrm>
            </p:grpSpPr>
            <p:pic>
              <p:nvPicPr>
                <p:cNvPr id="41" name="圖片 331">
                  <a:extLst>
                    <a:ext uri="{FF2B5EF4-FFF2-40B4-BE49-F238E27FC236}">
                      <a16:creationId xmlns="" xmlns:xdr="http://schemas.openxmlformats.org/drawingml/2006/spreadsheetDrawing" xmlns:a16="http://schemas.microsoft.com/office/drawing/2014/main" xmlns:lc="http://schemas.openxmlformats.org/drawingml/2006/lockedCanvas" id="{00000000-0008-0000-0000-00004C01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33" b="-2667"/>
                <a:stretch/>
              </p:blipFill>
              <p:spPr bwMode="auto">
                <a:xfrm>
                  <a:off x="1065305" y="0"/>
                  <a:ext cx="197833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圖片 332">
                  <a:extLst>
                    <a:ext uri="{FF2B5EF4-FFF2-40B4-BE49-F238E27FC236}">
                      <a16:creationId xmlns="" xmlns:xdr="http://schemas.openxmlformats.org/drawingml/2006/spreadsheetDrawing" xmlns:a16="http://schemas.microsoft.com/office/drawing/2014/main" xmlns:lc="http://schemas.openxmlformats.org/drawingml/2006/lockedCanvas" id="{00000000-0008-0000-0000-00004D01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03998" y="1587"/>
                  <a:ext cx="365889" cy="40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圖片 333">
                  <a:extLst>
                    <a:ext uri="{FF2B5EF4-FFF2-40B4-BE49-F238E27FC236}">
                      <a16:creationId xmlns="" xmlns:xdr="http://schemas.openxmlformats.org/drawingml/2006/spreadsheetDrawing" xmlns:a16="http://schemas.microsoft.com/office/drawing/2014/main" xmlns:lc="http://schemas.openxmlformats.org/drawingml/2006/lockedCanvas" id="{00000000-0008-0000-0000-00004E010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814480" y="59644"/>
                  <a:ext cx="227693" cy="35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圖片 334">
                  <a:extLst>
                    <a:ext uri="{FF2B5EF4-FFF2-40B4-BE49-F238E27FC236}">
                      <a16:creationId xmlns="" xmlns:xdr="http://schemas.openxmlformats.org/drawingml/2006/spreadsheetDrawing" xmlns:a16="http://schemas.microsoft.com/office/drawing/2014/main" xmlns:lc="http://schemas.openxmlformats.org/drawingml/2006/lockedCanvas" id="{00000000-0008-0000-0000-00004F0100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73796" y="91890"/>
                  <a:ext cx="302558" cy="33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圖片 330">
                <a:extLst>
                  <a:ext uri="{FF2B5EF4-FFF2-40B4-BE49-F238E27FC236}">
                    <a16:creationId xmlns="" xmlns:xdr="http://schemas.openxmlformats.org/drawingml/2006/spreadsheetDrawing" xmlns:a16="http://schemas.microsoft.com/office/drawing/2014/main" xmlns:lc="http://schemas.openxmlformats.org/drawingml/2006/lockedCanvas" id="{00000000-0008-0000-0000-00004B0100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33" b="-2667"/>
              <a:stretch/>
            </p:blipFill>
            <p:spPr bwMode="auto">
              <a:xfrm>
                <a:off x="3046820" y="35703"/>
                <a:ext cx="20695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圖片 328">
              <a:extLst>
                <a:ext uri="{FF2B5EF4-FFF2-40B4-BE49-F238E27FC236}">
                  <a16:creationId xmlns="" xmlns:xdr="http://schemas.openxmlformats.org/drawingml/2006/spreadsheetDrawing" xmlns:a16="http://schemas.microsoft.com/office/drawing/2014/main" xmlns:lc="http://schemas.openxmlformats.org/drawingml/2006/lockedCanvas" id="{00000000-0008-0000-0000-00004901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524"/>
              <a:ext cx="351350" cy="38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群組 325">
            <a:extLst>
              <a:ext uri="{FF2B5EF4-FFF2-40B4-BE49-F238E27FC236}">
                <a16:creationId xmlns="" xmlns:xdr="http://schemas.openxmlformats.org/drawingml/2006/spreadsheetDrawing" xmlns:a16="http://schemas.microsoft.com/office/drawing/2014/main" xmlns:lc="http://schemas.openxmlformats.org/drawingml/2006/lockedCanvas" id="{00000000-0008-0000-0000-000046010000}"/>
              </a:ext>
            </a:extLst>
          </p:cNvPr>
          <p:cNvGrpSpPr/>
          <p:nvPr/>
        </p:nvGrpSpPr>
        <p:grpSpPr>
          <a:xfrm>
            <a:off x="4471446" y="4268126"/>
            <a:ext cx="2109208" cy="477090"/>
            <a:chOff x="0" y="0"/>
            <a:chExt cx="2212686" cy="500494"/>
          </a:xfrm>
        </p:grpSpPr>
        <p:pic>
          <p:nvPicPr>
            <p:cNvPr id="46" name="圖片 335">
              <a:extLst>
                <a:ext uri="{FF2B5EF4-FFF2-40B4-BE49-F238E27FC236}">
                  <a16:creationId xmlns="" xmlns:xdr="http://schemas.openxmlformats.org/drawingml/2006/spreadsheetDrawing" xmlns:a16="http://schemas.microsoft.com/office/drawing/2014/main" xmlns:lc="http://schemas.openxmlformats.org/drawingml/2006/lockedCanvas" id="{00000000-0008-0000-0000-00005001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36223"/>
              <a:ext cx="365889" cy="40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圖片 336">
              <a:extLst>
                <a:ext uri="{FF2B5EF4-FFF2-40B4-BE49-F238E27FC236}">
                  <a16:creationId xmlns="" xmlns:xdr="http://schemas.openxmlformats.org/drawingml/2006/spreadsheetDrawing" xmlns:a16="http://schemas.microsoft.com/office/drawing/2014/main" xmlns:lc="http://schemas.openxmlformats.org/drawingml/2006/lockedCanvas" id="{00000000-0008-0000-0000-0000510100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633902" y="149964"/>
              <a:ext cx="302558" cy="33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圖片 337">
              <a:extLst>
                <a:ext uri="{FF2B5EF4-FFF2-40B4-BE49-F238E27FC236}">
                  <a16:creationId xmlns="" xmlns:xdr="http://schemas.openxmlformats.org/drawingml/2006/spreadsheetDrawing" xmlns:a16="http://schemas.microsoft.com/office/drawing/2014/main" xmlns:lc="http://schemas.openxmlformats.org/drawingml/2006/lockedCanvas" id="{00000000-0008-0000-0000-0000520100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33" b="-2667"/>
            <a:stretch/>
          </p:blipFill>
          <p:spPr bwMode="auto">
            <a:xfrm>
              <a:off x="2005734" y="68407"/>
              <a:ext cx="20695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圖片 338">
              <a:extLst>
                <a:ext uri="{FF2B5EF4-FFF2-40B4-BE49-F238E27FC236}">
                  <a16:creationId xmlns="" xmlns:xdr="http://schemas.openxmlformats.org/drawingml/2006/spreadsheetDrawing" xmlns:a16="http://schemas.microsoft.com/office/drawing/2014/main" xmlns:lc="http://schemas.openxmlformats.org/drawingml/2006/lockedCanvas" id="{00000000-0008-0000-0000-0000530100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209" y="45711"/>
              <a:ext cx="703229" cy="454783"/>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 name="圖片 339">
              <a:extLst>
                <a:ext uri="{FF2B5EF4-FFF2-40B4-BE49-F238E27FC236}">
                  <a16:creationId xmlns="" xmlns:xdr="http://schemas.openxmlformats.org/drawingml/2006/spreadsheetDrawing" xmlns:a16="http://schemas.microsoft.com/office/drawing/2014/main" xmlns:lc="http://schemas.openxmlformats.org/drawingml/2006/lockedCanvas" id="{00000000-0008-0000-0000-00005401000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479" b="13762"/>
            <a:stretch/>
          </p:blipFill>
          <p:spPr bwMode="auto">
            <a:xfrm>
              <a:off x="421120" y="0"/>
              <a:ext cx="355023" cy="493568"/>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 name="圖片 340">
              <a:extLst>
                <a:ext uri="{FF2B5EF4-FFF2-40B4-BE49-F238E27FC236}">
                  <a16:creationId xmlns="" xmlns:xdr="http://schemas.openxmlformats.org/drawingml/2006/spreadsheetDrawing" xmlns:a16="http://schemas.microsoft.com/office/drawing/2014/main" xmlns:lc="http://schemas.openxmlformats.org/drawingml/2006/lockedCanvas" id="{00000000-0008-0000-0000-0000550100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333" b="-2667"/>
            <a:stretch/>
          </p:blipFill>
          <p:spPr bwMode="auto">
            <a:xfrm>
              <a:off x="663575" y="51088"/>
              <a:ext cx="19915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5102" y="1723207"/>
            <a:ext cx="3334336" cy="2224263"/>
          </a:xfrm>
          <a:prstGeom prst="rect">
            <a:avLst/>
          </a:prstGeom>
        </p:spPr>
      </p:pic>
      <p:pic>
        <p:nvPicPr>
          <p:cNvPr id="25" name="Picture 24"/>
          <p:cNvPicPr>
            <a:picLocks noChangeAspect="1"/>
          </p:cNvPicPr>
          <p:nvPr/>
        </p:nvPicPr>
        <p:blipFill>
          <a:blip r:embed="rId12" cstate="print">
            <a:extLst>
              <a:ext uri="{BEBA8EAE-BF5A-486C-A8C5-ECC9F3942E4B}">
                <a14:imgProps xmlns:a14="http://schemas.microsoft.com/office/drawing/2010/main">
                  <a14:imgLayer r:embed="rId13">
                    <a14:imgEffect>
                      <a14:backgroundRemoval t="4870" b="94261" l="9896" r="89844">
                        <a14:foregroundMark x1="46615" y1="42783" x2="46615" y2="42783"/>
                      </a14:backgroundRemoval>
                    </a14:imgEffect>
                  </a14:imgLayer>
                </a14:imgProps>
              </a:ext>
              <a:ext uri="{28A0092B-C50C-407E-A947-70E740481C1C}">
                <a14:useLocalDpi xmlns:a14="http://schemas.microsoft.com/office/drawing/2010/main" val="0"/>
              </a:ext>
            </a:extLst>
          </a:blip>
          <a:stretch>
            <a:fillRect/>
          </a:stretch>
        </p:blipFill>
        <p:spPr>
          <a:xfrm>
            <a:off x="4116862" y="1921565"/>
            <a:ext cx="1594406" cy="2390134"/>
          </a:xfrm>
          <a:prstGeom prst="rect">
            <a:avLst/>
          </a:prstGeom>
        </p:spPr>
      </p:pic>
    </p:spTree>
    <p:extLst>
      <p:ext uri="{BB962C8B-B14F-4D97-AF65-F5344CB8AC3E}">
        <p14:creationId xmlns:p14="http://schemas.microsoft.com/office/powerpoint/2010/main" val="16716300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47M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26" name="Rectangle 25"/>
          <p:cNvSpPr/>
          <p:nvPr/>
        </p:nvSpPr>
        <p:spPr>
          <a:xfrm>
            <a:off x="0" y="1129497"/>
            <a:ext cx="9144000" cy="4014003"/>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9496"/>
            <a:ext cx="2677654" cy="4014003"/>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2138" y="3626864"/>
            <a:ext cx="1664807" cy="1110557"/>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3822" y="1265667"/>
            <a:ext cx="1334541" cy="187083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4368" y="3750140"/>
            <a:ext cx="1480009" cy="987282"/>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7471" y="3627533"/>
            <a:ext cx="947245" cy="1419990"/>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1799" y="3588751"/>
            <a:ext cx="902958" cy="135360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2602" y="1582571"/>
            <a:ext cx="2128370" cy="1419790"/>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8363" y="1400613"/>
            <a:ext cx="2602220" cy="1735884"/>
          </a:xfrm>
          <a:prstGeom prst="rect">
            <a:avLst/>
          </a:prstGeom>
        </p:spPr>
      </p:pic>
    </p:spTree>
    <p:extLst>
      <p:ext uri="{BB962C8B-B14F-4D97-AF65-F5344CB8AC3E}">
        <p14:creationId xmlns:p14="http://schemas.microsoft.com/office/powerpoint/2010/main" val="256662638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FEAB484-0391-4CD6-B938-C05F4FDF7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870753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3387" y="160968"/>
            <a:ext cx="435842" cy="509390"/>
          </a:xfrm>
          <a:prstGeom prst="rect">
            <a:avLst/>
          </a:prstGeom>
        </p:spPr>
      </p:pic>
      <p:sp>
        <p:nvSpPr>
          <p:cNvPr id="6" name="Text Placeholder 1"/>
          <p:cNvSpPr>
            <a:spLocks noGrp="1"/>
          </p:cNvSpPr>
          <p:nvPr>
            <p:ph type="body" sz="quarter" idx="10"/>
          </p:nvPr>
        </p:nvSpPr>
        <p:spPr>
          <a:xfrm>
            <a:off x="593387" y="251270"/>
            <a:ext cx="7957227" cy="419088"/>
          </a:xfrm>
        </p:spPr>
        <p:txBody>
          <a:bodyPr/>
          <a:lstStyle/>
          <a:p>
            <a:r>
              <a:rPr lang="en-US" sz="2400" dirty="0">
                <a:solidFill>
                  <a:schemeClr val="accent3"/>
                </a:solidFill>
                <a:latin typeface="+mn-lt"/>
              </a:rPr>
              <a:t>VEO 2S BAGS</a:t>
            </a:r>
            <a:endParaRPr lang="x-none" sz="800" dirty="0">
              <a:solidFill>
                <a:schemeClr val="accent2"/>
              </a:solidFill>
              <a:latin typeface="+mn-lt"/>
            </a:endParaRPr>
          </a:p>
        </p:txBody>
      </p:sp>
      <p:pic>
        <p:nvPicPr>
          <p:cNvPr id="7" name="Picture 6">
            <a:extLst>
              <a:ext uri="{FF2B5EF4-FFF2-40B4-BE49-F238E27FC236}">
                <a16:creationId xmlns="" xmlns:a16="http://schemas.microsoft.com/office/drawing/2014/main" id="{0F0C085C-879A-4879-91FE-733BE618A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044" y="262844"/>
            <a:ext cx="723569" cy="365760"/>
          </a:xfrm>
          <a:prstGeom prst="rect">
            <a:avLst/>
          </a:prstGeom>
        </p:spPr>
      </p:pic>
      <p:sp>
        <p:nvSpPr>
          <p:cNvPr id="8" name="Rectangle: Top Corners Rounded 7">
            <a:extLst>
              <a:ext uri="{FF2B5EF4-FFF2-40B4-BE49-F238E27FC236}">
                <a16:creationId xmlns="" xmlns:a16="http://schemas.microsoft.com/office/drawing/2014/main" id="{1F00B4F3-F608-4E81-96F9-4A12CCF8B7D3}"/>
              </a:ext>
            </a:extLst>
          </p:cNvPr>
          <p:cNvSpPr/>
          <p:nvPr/>
        </p:nvSpPr>
        <p:spPr>
          <a:xfrm rot="16200000">
            <a:off x="8399204" y="1095114"/>
            <a:ext cx="1169551" cy="320040"/>
          </a:xfrm>
          <a:prstGeom prst="round2Same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00" dirty="0"/>
              <a:t>JJANUARY 2019</a:t>
            </a:r>
          </a:p>
        </p:txBody>
      </p:sp>
      <p:pic>
        <p:nvPicPr>
          <p:cNvPr id="10" name="Picture 9">
            <a:extLst>
              <a:ext uri="{FF2B5EF4-FFF2-40B4-BE49-F238E27FC236}">
                <a16:creationId xmlns="" xmlns:a16="http://schemas.microsoft.com/office/drawing/2014/main" id="{679B36FC-CB73-4466-950E-011E16B8DC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387" y="184072"/>
            <a:ext cx="424832" cy="486286"/>
          </a:xfrm>
          <a:prstGeom prst="rect">
            <a:avLst/>
          </a:prstGeom>
        </p:spPr>
      </p:pic>
      <p:pic>
        <p:nvPicPr>
          <p:cNvPr id="3" name="Picture 2">
            <a:extLst>
              <a:ext uri="{FF2B5EF4-FFF2-40B4-BE49-F238E27FC236}">
                <a16:creationId xmlns="" xmlns:a16="http://schemas.microsoft.com/office/drawing/2014/main" id="{9C1E68AE-6FB1-4C3F-9382-EB1402A197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xt Placeholder 1">
            <a:extLst>
              <a:ext uri="{FF2B5EF4-FFF2-40B4-BE49-F238E27FC236}">
                <a16:creationId xmlns="" xmlns:a16="http://schemas.microsoft.com/office/drawing/2014/main" id="{8BB2EDF7-B157-496D-B2AC-9822B1AD2FED}"/>
              </a:ext>
            </a:extLst>
          </p:cNvPr>
          <p:cNvSpPr txBox="1">
            <a:spLocks/>
          </p:cNvSpPr>
          <p:nvPr/>
        </p:nvSpPr>
        <p:spPr>
          <a:xfrm>
            <a:off x="593387" y="438150"/>
            <a:ext cx="7957227" cy="419088"/>
          </a:xfrm>
          <a:prstGeom prst="rect">
            <a:avLst/>
          </a:prstGeom>
        </p:spPr>
        <p:txBody>
          <a:bodyPr lIns="0" tIns="0" rIns="0" bIns="0" anchor="ctr" anchorCtr="0">
            <a:noAutofit/>
          </a:bodyPr>
          <a:lstStyle>
            <a:lvl1pPr marL="0" indent="0" algn="ctr" defTabSz="914400" rtl="0" eaLnBrk="1" latinLnBrk="0" hangingPunct="1">
              <a:spcBef>
                <a:spcPts val="0"/>
              </a:spcBef>
              <a:buFont typeface="Arial" pitchFamily="34" charset="0"/>
              <a:buNone/>
              <a:defRPr sz="3000" b="0" kern="1200" cap="none" spc="0" baseline="0">
                <a:solidFill>
                  <a:schemeClr val="accent1"/>
                </a:solidFill>
                <a:latin typeface="Source Sans Pro Light" pitchFamily="34" charset="0"/>
                <a:ea typeface="Open Sans Light" pitchFamily="34" charset="0"/>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2"/>
                </a:solidFill>
                <a:effectLst>
                  <a:outerShdw blurRad="38100" dist="38100" dir="2700000" algn="tl">
                    <a:srgbClr val="000000">
                      <a:alpha val="43137"/>
                    </a:srgbClr>
                  </a:outerShdw>
                </a:effectLst>
                <a:latin typeface="+mn-lt"/>
              </a:rPr>
              <a:t>VEO FLEX </a:t>
            </a:r>
            <a:r>
              <a:rPr lang="en-US" dirty="0">
                <a:solidFill>
                  <a:schemeClr val="accent2"/>
                </a:solidFill>
                <a:effectLst>
                  <a:outerShdw blurRad="38100" dist="38100" dir="2700000" algn="tl">
                    <a:srgbClr val="000000">
                      <a:alpha val="43137"/>
                    </a:srgbClr>
                  </a:outerShdw>
                </a:effectLst>
                <a:latin typeface="+mn-lt"/>
              </a:rPr>
              <a:t>INTRODUCTION</a:t>
            </a:r>
            <a:endParaRPr lang="ar-SA" dirty="0">
              <a:solidFill>
                <a:schemeClr val="accent2"/>
              </a:solidFill>
              <a:effectLst>
                <a:outerShdw blurRad="38100" dist="38100" dir="2700000" algn="tl">
                  <a:srgbClr val="000000">
                    <a:alpha val="43137"/>
                  </a:srgbClr>
                </a:outerShdw>
              </a:effectLst>
              <a:latin typeface="+mn-lt"/>
            </a:endParaRPr>
          </a:p>
        </p:txBody>
      </p:sp>
      <p:sp>
        <p:nvSpPr>
          <p:cNvPr id="13" name="Text Placeholder 2">
            <a:extLst>
              <a:ext uri="{FF2B5EF4-FFF2-40B4-BE49-F238E27FC236}">
                <a16:creationId xmlns="" xmlns:a16="http://schemas.microsoft.com/office/drawing/2014/main" id="{820E616B-7A60-4FE7-82AF-0BB9F5114CC6}"/>
              </a:ext>
            </a:extLst>
          </p:cNvPr>
          <p:cNvSpPr>
            <a:spLocks noGrp="1"/>
          </p:cNvSpPr>
          <p:nvPr>
            <p:ph type="body" sz="quarter" idx="11"/>
          </p:nvPr>
        </p:nvSpPr>
        <p:spPr>
          <a:xfrm>
            <a:off x="595313" y="892163"/>
            <a:ext cx="7953375" cy="228600"/>
          </a:xfrm>
        </p:spPr>
        <p:txBody>
          <a:bodyPr/>
          <a:lstStyle/>
          <a:p>
            <a:r>
              <a:rPr lang="en-US" dirty="0" smtClean="0">
                <a:solidFill>
                  <a:schemeClr val="bg2"/>
                </a:solidFill>
                <a:effectLst>
                  <a:outerShdw blurRad="38100" dist="38100" dir="2700000" algn="tl">
                    <a:srgbClr val="000000">
                      <a:alpha val="43137"/>
                    </a:srgbClr>
                  </a:outerShdw>
                </a:effectLst>
                <a:latin typeface="+mn-lt"/>
              </a:rPr>
              <a:t>VEO FLEX </a:t>
            </a:r>
            <a:r>
              <a:rPr lang="en-US" dirty="0">
                <a:solidFill>
                  <a:schemeClr val="bg2"/>
                </a:solidFill>
                <a:effectLst>
                  <a:outerShdw blurRad="38100" dist="38100" dir="2700000" algn="tl">
                    <a:srgbClr val="000000">
                      <a:alpha val="43137"/>
                    </a:srgbClr>
                  </a:outerShdw>
                </a:effectLst>
                <a:latin typeface="+mn-lt"/>
              </a:rPr>
              <a:t>SALES PRESNTATION</a:t>
            </a:r>
            <a:endParaRPr lang="ar-SA" dirty="0">
              <a:solidFill>
                <a:schemeClr val="bg2"/>
              </a:solidFill>
              <a:effectLst>
                <a:outerShdw blurRad="38100" dist="38100" dir="2700000" algn="tl">
                  <a:srgbClr val="000000">
                    <a:alpha val="43137"/>
                  </a:srgbClr>
                </a:outerShdw>
              </a:effectLst>
              <a:latin typeface="+mn-lt"/>
            </a:endParaRPr>
          </a:p>
        </p:txBody>
      </p:sp>
      <p:sp>
        <p:nvSpPr>
          <p:cNvPr id="14" name="TextBox 13">
            <a:extLst>
              <a:ext uri="{FF2B5EF4-FFF2-40B4-BE49-F238E27FC236}">
                <a16:creationId xmlns="" xmlns:a16="http://schemas.microsoft.com/office/drawing/2014/main" id="{170BF4B7-0CCC-4A40-8DF0-1543A1421B67}"/>
              </a:ext>
            </a:extLst>
          </p:cNvPr>
          <p:cNvSpPr txBox="1"/>
          <p:nvPr/>
        </p:nvSpPr>
        <p:spPr>
          <a:xfrm>
            <a:off x="401691" y="1234439"/>
            <a:ext cx="8335926" cy="3014003"/>
          </a:xfrm>
          <a:prstGeom prst="rect">
            <a:avLst/>
          </a:prstGeom>
          <a:noFill/>
        </p:spPr>
        <p:txBody>
          <a:bodyPr lIns="0" tIns="0" rIns="0" bIns="0"/>
          <a:lstStyle>
            <a:lvl1pPr indent="0" algn="ctr" defTabSz="914400">
              <a:lnSpc>
                <a:spcPts val="1200"/>
              </a:lnSpc>
              <a:spcBef>
                <a:spcPts val="0"/>
              </a:spcBef>
              <a:spcAft>
                <a:spcPts val="600"/>
              </a:spcAft>
              <a:buFont typeface="Arial" pitchFamily="34" charset="0"/>
              <a:buNone/>
              <a:defRPr sz="1200">
                <a:solidFill>
                  <a:schemeClr val="accent4"/>
                </a:solidFill>
                <a:latin typeface="Lato" pitchFamily="34" charset="0"/>
                <a:ea typeface="Open Sans" pitchFamily="34" charset="0"/>
                <a:cs typeface="Open Sans" pitchFamily="34" charset="0"/>
              </a:defRPr>
            </a:lvl1pPr>
            <a:lvl2pPr marL="742950" indent="-285750" algn="ctr" defTabSz="914400">
              <a:spcBef>
                <a:spcPct val="20000"/>
              </a:spcBef>
              <a:buFont typeface="Arial" pitchFamily="34" charset="0"/>
              <a:buChar char="–"/>
              <a:defRPr sz="2800"/>
            </a:lvl2pPr>
            <a:lvl3pPr marL="1143000" indent="-228600" algn="ctr" defTabSz="914400">
              <a:spcBef>
                <a:spcPct val="20000"/>
              </a:spcBef>
              <a:buFont typeface="Arial" pitchFamily="34" charset="0"/>
              <a:buChar char="•"/>
              <a:defRPr sz="2400"/>
            </a:lvl3pPr>
            <a:lvl4pPr marL="1600200" indent="-228600" algn="ctr" defTabSz="914400">
              <a:spcBef>
                <a:spcPct val="20000"/>
              </a:spcBef>
              <a:buFont typeface="Arial" pitchFamily="34" charset="0"/>
              <a:buChar char="–"/>
              <a:defRPr sz="2000"/>
            </a:lvl4pPr>
            <a:lvl5pPr marL="2057400" indent="-228600" algn="ctr" defTabSz="914400">
              <a:spcBef>
                <a:spcPct val="20000"/>
              </a:spcBef>
              <a:buFont typeface="Arial" pitchFamily="34" charset="0"/>
              <a:buChar char="»"/>
              <a:defRPr sz="20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pPr algn="just">
              <a:lnSpc>
                <a:spcPct val="150000"/>
              </a:lnSpc>
              <a:defRPr/>
            </a:pPr>
            <a:r>
              <a:rPr lang="en-US" b="1" dirty="0" smtClean="0">
                <a:solidFill>
                  <a:schemeClr val="accent2"/>
                </a:solidFill>
                <a:effectLst>
                  <a:outerShdw blurRad="38100" dist="38100" dir="2700000" algn="tl">
                    <a:srgbClr val="000000">
                      <a:alpha val="43137"/>
                    </a:srgbClr>
                  </a:outerShdw>
                </a:effectLst>
                <a:latin typeface="+mn-lt"/>
                <a:ea typeface="Open Sans Light" pitchFamily="34" charset="0"/>
              </a:rPr>
              <a:t>FLEX for MORE, or LESS…</a:t>
            </a:r>
            <a:endParaRPr lang="en-US" b="1" dirty="0">
              <a:solidFill>
                <a:schemeClr val="accent2"/>
              </a:solidFill>
              <a:effectLst>
                <a:outerShdw blurRad="38100" dist="38100" dir="2700000" algn="tl">
                  <a:srgbClr val="000000">
                    <a:alpha val="43137"/>
                  </a:srgbClr>
                </a:outerShdw>
              </a:effectLst>
              <a:latin typeface="+mn-lt"/>
              <a:ea typeface="Open Sans Light" pitchFamily="34" charset="0"/>
            </a:endParaRPr>
          </a:p>
          <a:p>
            <a:pPr algn="just">
              <a:lnSpc>
                <a:spcPct val="150000"/>
              </a:lnSpc>
              <a:defRPr/>
            </a:pPr>
            <a:r>
              <a:rPr lang="en-US" dirty="0">
                <a:solidFill>
                  <a:schemeClr val="bg1"/>
                </a:solidFill>
                <a:effectLst>
                  <a:outerShdw blurRad="38100" dist="38100" dir="2700000" algn="tl">
                    <a:srgbClr val="000000">
                      <a:alpha val="43137"/>
                    </a:srgbClr>
                  </a:outerShdw>
                </a:effectLst>
                <a:latin typeface="+mn-lt"/>
                <a:ea typeface="Open Sans Light" pitchFamily="34" charset="0"/>
              </a:rPr>
              <a:t>Having your Camera with you no matter where you are, is key to shooting that memorable experience, and this is why VANGUARD continues to focus on designing new stylish bags that can accompany you anywhere and everywhere.</a:t>
            </a:r>
          </a:p>
          <a:p>
            <a:pPr algn="l">
              <a:lnSpc>
                <a:spcPct val="150000"/>
              </a:lnSpc>
            </a:pPr>
            <a:r>
              <a:rPr lang="en-US" dirty="0" smtClean="0">
                <a:solidFill>
                  <a:schemeClr val="bg1"/>
                </a:solidFill>
                <a:effectLst>
                  <a:outerShdw blurRad="38100" dist="38100" dir="2700000" algn="tl">
                    <a:srgbClr val="000000">
                      <a:alpha val="43137"/>
                    </a:srgbClr>
                  </a:outerShdw>
                </a:effectLst>
                <a:latin typeface="+mn-lt"/>
              </a:rPr>
              <a:t>VEO FLEX </a:t>
            </a:r>
            <a:r>
              <a:rPr lang="en-US" dirty="0">
                <a:solidFill>
                  <a:schemeClr val="bg1"/>
                </a:solidFill>
                <a:effectLst>
                  <a:outerShdw blurRad="38100" dist="38100" dir="2700000" algn="tl">
                    <a:srgbClr val="000000">
                      <a:alpha val="43137"/>
                    </a:srgbClr>
                  </a:outerShdw>
                </a:effectLst>
                <a:latin typeface="+mn-lt"/>
              </a:rPr>
              <a:t>is </a:t>
            </a:r>
            <a:r>
              <a:rPr lang="en-US" dirty="0" smtClean="0">
                <a:solidFill>
                  <a:schemeClr val="bg1"/>
                </a:solidFill>
                <a:effectLst>
                  <a:outerShdw blurRad="38100" dist="38100" dir="2700000" algn="tl">
                    <a:srgbClr val="000000">
                      <a:alpha val="43137"/>
                    </a:srgbClr>
                  </a:outerShdw>
                </a:effectLst>
                <a:latin typeface="+mn-lt"/>
              </a:rPr>
              <a:t>joining VEO GO to offer dedicated Mirrorless/CSC/Hybrid </a:t>
            </a:r>
            <a:r>
              <a:rPr lang="en-US" dirty="0">
                <a:solidFill>
                  <a:schemeClr val="bg1"/>
                </a:solidFill>
                <a:effectLst>
                  <a:outerShdw blurRad="38100" dist="38100" dir="2700000" algn="tl">
                    <a:srgbClr val="000000">
                      <a:alpha val="43137"/>
                    </a:srgbClr>
                  </a:outerShdw>
                </a:effectLst>
                <a:latin typeface="+mn-lt"/>
              </a:rPr>
              <a:t>Cameras bag </a:t>
            </a:r>
            <a:r>
              <a:rPr lang="en-US" dirty="0" smtClean="0">
                <a:solidFill>
                  <a:schemeClr val="bg1"/>
                </a:solidFill>
                <a:effectLst>
                  <a:outerShdw blurRad="38100" dist="38100" dir="2700000" algn="tl">
                    <a:srgbClr val="000000">
                      <a:alpha val="43137"/>
                    </a:srgbClr>
                  </a:outerShdw>
                </a:effectLst>
                <a:latin typeface="+mn-lt"/>
              </a:rPr>
              <a:t>solutions, with  a new exciting  rolltop style proposition. </a:t>
            </a:r>
            <a:r>
              <a:rPr lang="en-US" sz="1100" dirty="0" smtClean="0">
                <a:solidFill>
                  <a:schemeClr val="bg1"/>
                </a:solidFill>
                <a:effectLst>
                  <a:outerShdw blurRad="38100" dist="38100" dir="2700000" algn="tl">
                    <a:srgbClr val="000000">
                      <a:alpha val="43137"/>
                    </a:srgbClr>
                  </a:outerShdw>
                </a:effectLst>
              </a:rPr>
              <a:t>VEO FLEX offers </a:t>
            </a:r>
            <a:r>
              <a:rPr lang="en-US" sz="1100" dirty="0">
                <a:solidFill>
                  <a:schemeClr val="bg1"/>
                </a:solidFill>
                <a:effectLst>
                  <a:outerShdw blurRad="38100" dist="38100" dir="2700000" algn="tl">
                    <a:srgbClr val="000000">
                      <a:alpha val="43137"/>
                    </a:srgbClr>
                  </a:outerShdw>
                </a:effectLst>
              </a:rPr>
              <a:t>great “min to max” flexibility for ever-changing gear and personal needs. Quality materials and construction meet, offering superb durability and protection alongside ultimate compactness and minimal weight.  The backpacks can easily transform into regular daypacks, and the large shoulder bag has a unique tripod compartment inside</a:t>
            </a:r>
            <a:r>
              <a:rPr lang="en-US" sz="1100" dirty="0" smtClean="0">
                <a:solidFill>
                  <a:schemeClr val="bg1"/>
                </a:solidFill>
                <a:effectLst>
                  <a:outerShdw blurRad="38100" dist="38100" dir="2700000" algn="tl">
                    <a:srgbClr val="000000">
                      <a:alpha val="43137"/>
                    </a:srgbClr>
                  </a:outerShdw>
                </a:effectLst>
              </a:rPr>
              <a:t>. All models offer great versatility to accommodate a variety of alternative gear, such as: small drone, gimbal or video accessories.</a:t>
            </a:r>
          </a:p>
          <a:p>
            <a:pPr algn="l">
              <a:lnSpc>
                <a:spcPct val="150000"/>
              </a:lnSpc>
            </a:pPr>
            <a:r>
              <a:rPr lang="en-US" dirty="0" smtClean="0">
                <a:solidFill>
                  <a:schemeClr val="bg1"/>
                </a:solidFill>
                <a:effectLst>
                  <a:outerShdw blurRad="38100" dist="38100" dir="2700000" algn="tl">
                    <a:srgbClr val="000000">
                      <a:alpha val="43137"/>
                    </a:srgbClr>
                  </a:outerShdw>
                </a:effectLst>
                <a:latin typeface="+mn-lt"/>
              </a:rPr>
              <a:t>Match </a:t>
            </a:r>
            <a:r>
              <a:rPr lang="en-US" dirty="0">
                <a:solidFill>
                  <a:schemeClr val="bg1"/>
                </a:solidFill>
                <a:effectLst>
                  <a:outerShdw blurRad="38100" dist="38100" dir="2700000" algn="tl">
                    <a:srgbClr val="000000">
                      <a:alpha val="43137"/>
                    </a:srgbClr>
                  </a:outerShdw>
                </a:effectLst>
                <a:latin typeface="+mn-lt"/>
              </a:rPr>
              <a:t>any of the </a:t>
            </a:r>
            <a:r>
              <a:rPr lang="en-US" dirty="0" smtClean="0">
                <a:solidFill>
                  <a:schemeClr val="bg1"/>
                </a:solidFill>
                <a:effectLst>
                  <a:outerShdw blurRad="38100" dist="38100" dir="2700000" algn="tl">
                    <a:srgbClr val="000000">
                      <a:alpha val="43137"/>
                    </a:srgbClr>
                  </a:outerShdw>
                </a:effectLst>
                <a:latin typeface="+mn-lt"/>
              </a:rPr>
              <a:t>VEO FLEX </a:t>
            </a:r>
            <a:r>
              <a:rPr lang="en-US" dirty="0">
                <a:solidFill>
                  <a:schemeClr val="bg1"/>
                </a:solidFill>
                <a:effectLst>
                  <a:outerShdw blurRad="38100" dist="38100" dir="2700000" algn="tl">
                    <a:srgbClr val="000000">
                      <a:alpha val="43137"/>
                    </a:srgbClr>
                  </a:outerShdw>
                </a:effectLst>
                <a:latin typeface="+mn-lt"/>
              </a:rPr>
              <a:t>bags with VEO 2 GO tripods for the ultimate compact and lightweight support you have always wished for</a:t>
            </a:r>
            <a:r>
              <a:rPr lang="en-US" dirty="0" smtClean="0">
                <a:solidFill>
                  <a:schemeClr val="bg1"/>
                </a:solidFill>
                <a:effectLst>
                  <a:outerShdw blurRad="38100" dist="38100" dir="2700000" algn="tl">
                    <a:srgbClr val="000000">
                      <a:alpha val="43137"/>
                    </a:srgbClr>
                  </a:outerShdw>
                </a:effectLst>
                <a:latin typeface="+mn-lt"/>
              </a:rPr>
              <a:t>!</a:t>
            </a:r>
          </a:p>
        </p:txBody>
      </p:sp>
      <p:cxnSp>
        <p:nvCxnSpPr>
          <p:cNvPr id="16" name="Straight Connector 15">
            <a:extLst>
              <a:ext uri="{FF2B5EF4-FFF2-40B4-BE49-F238E27FC236}">
                <a16:creationId xmlns="" xmlns:a16="http://schemas.microsoft.com/office/drawing/2014/main" id="{21F3FDD7-C5E9-432E-9088-D3E15BBAB998}"/>
              </a:ext>
            </a:extLst>
          </p:cNvPr>
          <p:cNvCxnSpPr>
            <a:cxnSpLocks/>
          </p:cNvCxnSpPr>
          <p:nvPr/>
        </p:nvCxnSpPr>
        <p:spPr>
          <a:xfrm>
            <a:off x="401691" y="1109746"/>
            <a:ext cx="833592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93748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j-lt"/>
              </a:rPr>
              <a:t>VEO FLEX </a:t>
            </a:r>
            <a:r>
              <a:rPr lang="en-GB" dirty="0">
                <a:solidFill>
                  <a:schemeClr val="accent2"/>
                </a:solidFill>
                <a:latin typeface="+mj-lt"/>
              </a:rPr>
              <a:t>RANGE</a:t>
            </a:r>
            <a:endParaRPr lang="ar-SA" dirty="0">
              <a:solidFill>
                <a:schemeClr val="accent2"/>
              </a:solidFill>
              <a:latin typeface="+mj-lt"/>
            </a:endParaRPr>
          </a:p>
        </p:txBody>
      </p:sp>
      <p:sp>
        <p:nvSpPr>
          <p:cNvPr id="4" name="Text Placeholder 3"/>
          <p:cNvSpPr>
            <a:spLocks noGrp="1"/>
          </p:cNvSpPr>
          <p:nvPr>
            <p:ph type="body" sz="quarter" idx="11"/>
          </p:nvPr>
        </p:nvSpPr>
        <p:spPr/>
        <p:txBody>
          <a:bodyPr/>
          <a:lstStyle/>
          <a:p>
            <a:r>
              <a:rPr lang="en-US" dirty="0" smtClean="0">
                <a:latin typeface="+mj-lt"/>
              </a:rPr>
              <a:t>VEO FLEX </a:t>
            </a:r>
            <a:r>
              <a:rPr lang="en-US" dirty="0">
                <a:latin typeface="+mj-lt"/>
              </a:rPr>
              <a:t>SALES PRESNTATION</a:t>
            </a:r>
            <a:endParaRPr lang="ar-SA" dirty="0">
              <a:latin typeface="+mj-lt"/>
            </a:endParaRPr>
          </a:p>
        </p:txBody>
      </p:sp>
      <p:sp>
        <p:nvSpPr>
          <p:cNvPr id="6" name="TextBox 5"/>
          <p:cNvSpPr txBox="1"/>
          <p:nvPr/>
        </p:nvSpPr>
        <p:spPr>
          <a:xfrm>
            <a:off x="593725" y="1234440"/>
            <a:ext cx="7954963" cy="3314700"/>
          </a:xfrm>
          <a:prstGeom prst="rect">
            <a:avLst/>
          </a:prstGeom>
        </p:spPr>
        <p:txBody>
          <a:bodyPr lIns="0" tIns="0" rIns="0" bIns="0"/>
          <a:lstStyle>
            <a:lvl1pPr indent="0" algn="ctr" defTabSz="914400">
              <a:lnSpc>
                <a:spcPts val="1200"/>
              </a:lnSpc>
              <a:spcBef>
                <a:spcPts val="0"/>
              </a:spcBef>
              <a:spcAft>
                <a:spcPts val="600"/>
              </a:spcAft>
              <a:buFont typeface="Arial" pitchFamily="34" charset="0"/>
              <a:buNone/>
              <a:defRPr sz="1200">
                <a:solidFill>
                  <a:schemeClr val="accent4"/>
                </a:solidFill>
                <a:latin typeface="Lato" pitchFamily="34" charset="0"/>
                <a:ea typeface="Open Sans" pitchFamily="34" charset="0"/>
                <a:cs typeface="Open Sans" pitchFamily="34" charset="0"/>
              </a:defRPr>
            </a:lvl1pPr>
            <a:lvl2pPr marL="742950" indent="-285750" algn="ctr" defTabSz="914400">
              <a:spcBef>
                <a:spcPct val="20000"/>
              </a:spcBef>
              <a:buFont typeface="Arial" pitchFamily="34" charset="0"/>
              <a:buChar char="–"/>
              <a:defRPr sz="2800"/>
            </a:lvl2pPr>
            <a:lvl3pPr marL="1143000" indent="-228600" algn="ctr" defTabSz="914400">
              <a:spcBef>
                <a:spcPct val="20000"/>
              </a:spcBef>
              <a:buFont typeface="Arial" pitchFamily="34" charset="0"/>
              <a:buChar char="•"/>
              <a:defRPr sz="2400"/>
            </a:lvl3pPr>
            <a:lvl4pPr marL="1600200" indent="-228600" algn="ctr" defTabSz="914400">
              <a:spcBef>
                <a:spcPct val="20000"/>
              </a:spcBef>
              <a:buFont typeface="Arial" pitchFamily="34" charset="0"/>
              <a:buChar char="–"/>
              <a:defRPr sz="2000"/>
            </a:lvl4pPr>
            <a:lvl5pPr marL="2057400" indent="-228600" algn="ctr" defTabSz="914400">
              <a:spcBef>
                <a:spcPct val="20000"/>
              </a:spcBef>
              <a:buFont typeface="Arial" pitchFamily="34" charset="0"/>
              <a:buChar char="»"/>
              <a:defRPr sz="20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pPr algn="l">
              <a:lnSpc>
                <a:spcPct val="200000"/>
              </a:lnSpc>
              <a:defRPr/>
            </a:pPr>
            <a:r>
              <a:rPr lang="da-DK" sz="1100" b="1" dirty="0" smtClean="0">
                <a:latin typeface="+mn-lt"/>
              </a:rPr>
              <a:t>VEO FLEX 18M  </a:t>
            </a:r>
            <a:r>
              <a:rPr lang="da-DK" sz="1100" b="1" dirty="0">
                <a:solidFill>
                  <a:schemeClr val="accent2"/>
                </a:solidFill>
                <a:latin typeface="+mn-lt"/>
              </a:rPr>
              <a:t>I</a:t>
            </a:r>
            <a:r>
              <a:rPr lang="da-DK" sz="1100" b="1" dirty="0">
                <a:latin typeface="+mn-lt"/>
              </a:rPr>
              <a:t>  </a:t>
            </a:r>
            <a:r>
              <a:rPr lang="da-DK" sz="1100" b="1" dirty="0">
                <a:solidFill>
                  <a:schemeClr val="tx1"/>
                </a:solidFill>
                <a:latin typeface="+mn-lt"/>
              </a:rPr>
              <a:t>BK</a:t>
            </a:r>
            <a:r>
              <a:rPr lang="da-DK" sz="1100" b="1" dirty="0">
                <a:latin typeface="+mn-lt"/>
              </a:rPr>
              <a:t> </a:t>
            </a:r>
            <a:r>
              <a:rPr lang="da-DK" sz="1100" dirty="0">
                <a:latin typeface="+mn-lt"/>
              </a:rPr>
              <a:t>and</a:t>
            </a:r>
            <a:r>
              <a:rPr lang="da-DK" sz="1100" b="1" dirty="0">
                <a:latin typeface="+mn-lt"/>
              </a:rPr>
              <a:t> </a:t>
            </a:r>
            <a:r>
              <a:rPr lang="da-DK" sz="1100" b="1" dirty="0" smtClean="0">
                <a:solidFill>
                  <a:srgbClr val="00B0F0"/>
                </a:solidFill>
                <a:latin typeface="+mn-lt"/>
              </a:rPr>
              <a:t>BL</a:t>
            </a:r>
            <a:r>
              <a:rPr lang="da-DK" sz="1100" b="1" dirty="0" smtClean="0">
                <a:latin typeface="+mn-lt"/>
              </a:rPr>
              <a:t>  </a:t>
            </a:r>
            <a:r>
              <a:rPr lang="da-DK" sz="1100" b="1" dirty="0">
                <a:solidFill>
                  <a:schemeClr val="accent2"/>
                </a:solidFill>
                <a:latin typeface="+mn-lt"/>
                <a:ea typeface="Open Sans Light" pitchFamily="34" charset="0"/>
              </a:rPr>
              <a:t>I</a:t>
            </a:r>
            <a:r>
              <a:rPr lang="da-DK" sz="1100" b="1" dirty="0">
                <a:latin typeface="+mn-lt"/>
              </a:rPr>
              <a:t>  </a:t>
            </a:r>
            <a:r>
              <a:rPr lang="da-DK" sz="1100" dirty="0">
                <a:latin typeface="+mn-lt"/>
              </a:rPr>
              <a:t>Shoulder Bag </a:t>
            </a:r>
          </a:p>
          <a:p>
            <a:pPr algn="l">
              <a:lnSpc>
                <a:spcPct val="200000"/>
              </a:lnSpc>
              <a:defRPr/>
            </a:pPr>
            <a:r>
              <a:rPr lang="da-DK" sz="1100" b="1" dirty="0" smtClean="0">
                <a:latin typeface="+mn-lt"/>
              </a:rPr>
              <a:t>VEO FLEX 25M  </a:t>
            </a:r>
            <a:r>
              <a:rPr lang="da-DK" sz="1100" b="1" dirty="0">
                <a:solidFill>
                  <a:schemeClr val="accent2"/>
                </a:solidFill>
                <a:latin typeface="+mn-lt"/>
              </a:rPr>
              <a:t>I</a:t>
            </a:r>
            <a:r>
              <a:rPr lang="da-DK" sz="1100" b="1" dirty="0">
                <a:latin typeface="+mn-lt"/>
              </a:rPr>
              <a:t>  </a:t>
            </a:r>
            <a:r>
              <a:rPr lang="da-DK" sz="1100" b="1" dirty="0">
                <a:solidFill>
                  <a:schemeClr val="tx1"/>
                </a:solidFill>
                <a:latin typeface="+mn-lt"/>
              </a:rPr>
              <a:t>BK</a:t>
            </a:r>
            <a:r>
              <a:rPr lang="da-DK" sz="1100" b="1" dirty="0">
                <a:latin typeface="+mn-lt"/>
              </a:rPr>
              <a:t> </a:t>
            </a:r>
            <a:r>
              <a:rPr lang="da-DK" sz="1100" dirty="0">
                <a:latin typeface="+mn-lt"/>
              </a:rPr>
              <a:t>and</a:t>
            </a:r>
            <a:r>
              <a:rPr lang="da-DK" sz="1100" b="1" dirty="0">
                <a:latin typeface="+mn-lt"/>
              </a:rPr>
              <a:t> </a:t>
            </a:r>
            <a:r>
              <a:rPr lang="da-DK" sz="1100" b="1" dirty="0">
                <a:solidFill>
                  <a:srgbClr val="00B0F0"/>
                </a:solidFill>
                <a:latin typeface="+mn-lt"/>
              </a:rPr>
              <a:t>BL</a:t>
            </a:r>
            <a:r>
              <a:rPr lang="da-DK" sz="1100" b="1" dirty="0" smtClean="0">
                <a:latin typeface="+mn-lt"/>
              </a:rPr>
              <a:t>  </a:t>
            </a:r>
            <a:r>
              <a:rPr lang="da-DK" sz="1100" b="1" dirty="0">
                <a:solidFill>
                  <a:schemeClr val="accent2"/>
                </a:solidFill>
                <a:latin typeface="+mn-lt"/>
                <a:ea typeface="Open Sans Light" pitchFamily="34" charset="0"/>
              </a:rPr>
              <a:t>I</a:t>
            </a:r>
            <a:r>
              <a:rPr lang="da-DK" sz="1100" b="1" dirty="0">
                <a:latin typeface="+mn-lt"/>
              </a:rPr>
              <a:t>  </a:t>
            </a:r>
            <a:r>
              <a:rPr lang="da-DK" sz="1100" dirty="0">
                <a:latin typeface="+mn-lt"/>
              </a:rPr>
              <a:t>Shoulder Bag  </a:t>
            </a:r>
          </a:p>
          <a:p>
            <a:pPr algn="l">
              <a:lnSpc>
                <a:spcPct val="200000"/>
              </a:lnSpc>
              <a:defRPr/>
            </a:pPr>
            <a:r>
              <a:rPr lang="da-DK" sz="1100" b="1" dirty="0" smtClean="0">
                <a:latin typeface="+mn-lt"/>
              </a:rPr>
              <a:t>VEO FLEX 35M  </a:t>
            </a:r>
            <a:r>
              <a:rPr lang="da-DK" sz="1100" b="1" dirty="0">
                <a:solidFill>
                  <a:schemeClr val="accent2"/>
                </a:solidFill>
                <a:latin typeface="+mn-lt"/>
              </a:rPr>
              <a:t>I</a:t>
            </a:r>
            <a:r>
              <a:rPr lang="da-DK" sz="1100" b="1" dirty="0">
                <a:latin typeface="+mn-lt"/>
              </a:rPr>
              <a:t>  </a:t>
            </a:r>
            <a:r>
              <a:rPr lang="da-DK" sz="1100" b="1" dirty="0">
                <a:solidFill>
                  <a:schemeClr val="tx1"/>
                </a:solidFill>
                <a:latin typeface="+mn-lt"/>
              </a:rPr>
              <a:t>BK</a:t>
            </a:r>
            <a:r>
              <a:rPr lang="da-DK" sz="1100" b="1" dirty="0">
                <a:latin typeface="+mn-lt"/>
              </a:rPr>
              <a:t> </a:t>
            </a:r>
            <a:r>
              <a:rPr lang="da-DK" sz="1100" dirty="0">
                <a:latin typeface="+mn-lt"/>
              </a:rPr>
              <a:t>and</a:t>
            </a:r>
            <a:r>
              <a:rPr lang="da-DK" sz="1100" b="1" dirty="0">
                <a:latin typeface="+mn-lt"/>
              </a:rPr>
              <a:t> </a:t>
            </a:r>
            <a:r>
              <a:rPr lang="da-DK" sz="1100" b="1" dirty="0">
                <a:solidFill>
                  <a:srgbClr val="00B0F0"/>
                </a:solidFill>
                <a:latin typeface="+mn-lt"/>
              </a:rPr>
              <a:t>BL</a:t>
            </a:r>
            <a:r>
              <a:rPr lang="da-DK" sz="1100" b="1" dirty="0" smtClean="0">
                <a:latin typeface="+mn-lt"/>
              </a:rPr>
              <a:t>  </a:t>
            </a:r>
            <a:r>
              <a:rPr lang="da-DK" sz="1100" b="1" dirty="0">
                <a:solidFill>
                  <a:schemeClr val="accent2"/>
                </a:solidFill>
                <a:latin typeface="+mn-lt"/>
                <a:ea typeface="Open Sans Light" pitchFamily="34" charset="0"/>
              </a:rPr>
              <a:t>I</a:t>
            </a:r>
            <a:r>
              <a:rPr lang="da-DK" sz="1100" b="1" dirty="0">
                <a:latin typeface="+mn-lt"/>
              </a:rPr>
              <a:t>  </a:t>
            </a:r>
            <a:r>
              <a:rPr lang="da-DK" sz="1100" dirty="0">
                <a:latin typeface="+mn-lt"/>
              </a:rPr>
              <a:t>Shoulder Bag </a:t>
            </a:r>
          </a:p>
          <a:p>
            <a:pPr algn="l">
              <a:lnSpc>
                <a:spcPct val="200000"/>
              </a:lnSpc>
              <a:defRPr/>
            </a:pPr>
            <a:r>
              <a:rPr lang="da-DK" sz="1100" b="1" dirty="0" smtClean="0">
                <a:latin typeface="+mn-lt"/>
              </a:rPr>
              <a:t>VEO FLEX 43M  </a:t>
            </a:r>
            <a:r>
              <a:rPr lang="da-DK" sz="1100" b="1" dirty="0">
                <a:solidFill>
                  <a:schemeClr val="accent2"/>
                </a:solidFill>
                <a:latin typeface="+mn-lt"/>
              </a:rPr>
              <a:t>I</a:t>
            </a:r>
            <a:r>
              <a:rPr lang="da-DK" sz="1100" b="1" dirty="0">
                <a:latin typeface="+mn-lt"/>
              </a:rPr>
              <a:t>  </a:t>
            </a:r>
            <a:r>
              <a:rPr lang="da-DK" sz="1100" b="1" dirty="0">
                <a:solidFill>
                  <a:schemeClr val="tx1"/>
                </a:solidFill>
                <a:latin typeface="+mn-lt"/>
              </a:rPr>
              <a:t>BK</a:t>
            </a:r>
            <a:r>
              <a:rPr lang="da-DK" sz="1100" b="1" dirty="0">
                <a:latin typeface="+mn-lt"/>
              </a:rPr>
              <a:t> </a:t>
            </a:r>
            <a:r>
              <a:rPr lang="da-DK" sz="1100" dirty="0">
                <a:latin typeface="+mn-lt"/>
              </a:rPr>
              <a:t>and</a:t>
            </a:r>
            <a:r>
              <a:rPr lang="da-DK" sz="1100" b="1" dirty="0">
                <a:latin typeface="+mn-lt"/>
              </a:rPr>
              <a:t> </a:t>
            </a:r>
            <a:r>
              <a:rPr lang="da-DK" sz="1100" b="1" dirty="0">
                <a:solidFill>
                  <a:srgbClr val="00B0F0"/>
                </a:solidFill>
                <a:latin typeface="+mn-lt"/>
              </a:rPr>
              <a:t>BL</a:t>
            </a:r>
            <a:r>
              <a:rPr lang="da-DK" sz="1100" b="1" dirty="0" smtClean="0">
                <a:latin typeface="+mn-lt"/>
              </a:rPr>
              <a:t>  </a:t>
            </a:r>
            <a:r>
              <a:rPr lang="da-DK" sz="1100" b="1" dirty="0">
                <a:solidFill>
                  <a:schemeClr val="accent2"/>
                </a:solidFill>
                <a:latin typeface="+mn-lt"/>
                <a:ea typeface="Open Sans Light" pitchFamily="34" charset="0"/>
              </a:rPr>
              <a:t>I</a:t>
            </a:r>
            <a:r>
              <a:rPr lang="da-DK" sz="1100" b="1" dirty="0">
                <a:latin typeface="+mn-lt"/>
              </a:rPr>
              <a:t>  </a:t>
            </a:r>
            <a:r>
              <a:rPr lang="da-DK" sz="1100" dirty="0">
                <a:latin typeface="+mn-lt"/>
              </a:rPr>
              <a:t>Backpack</a:t>
            </a:r>
          </a:p>
          <a:p>
            <a:pPr algn="l">
              <a:lnSpc>
                <a:spcPct val="200000"/>
              </a:lnSpc>
              <a:defRPr/>
            </a:pPr>
            <a:r>
              <a:rPr lang="da-DK" sz="1100" b="1" dirty="0" smtClean="0">
                <a:latin typeface="+mn-lt"/>
              </a:rPr>
              <a:t>VEO FLEX 47M  </a:t>
            </a:r>
            <a:r>
              <a:rPr lang="da-DK" sz="1100" b="1" dirty="0">
                <a:solidFill>
                  <a:schemeClr val="accent2"/>
                </a:solidFill>
                <a:latin typeface="+mn-lt"/>
              </a:rPr>
              <a:t>I</a:t>
            </a:r>
            <a:r>
              <a:rPr lang="da-DK" sz="1100" b="1" dirty="0">
                <a:latin typeface="+mn-lt"/>
              </a:rPr>
              <a:t>  </a:t>
            </a:r>
            <a:r>
              <a:rPr lang="da-DK" sz="1100" b="1" dirty="0">
                <a:solidFill>
                  <a:schemeClr val="tx1"/>
                </a:solidFill>
                <a:latin typeface="+mn-lt"/>
              </a:rPr>
              <a:t>BK</a:t>
            </a:r>
            <a:r>
              <a:rPr lang="da-DK" sz="1100" b="1" dirty="0">
                <a:latin typeface="+mn-lt"/>
              </a:rPr>
              <a:t> </a:t>
            </a:r>
            <a:r>
              <a:rPr lang="da-DK" sz="1100" dirty="0">
                <a:latin typeface="+mn-lt"/>
              </a:rPr>
              <a:t>and</a:t>
            </a:r>
            <a:r>
              <a:rPr lang="da-DK" sz="1100" b="1" dirty="0">
                <a:latin typeface="+mn-lt"/>
              </a:rPr>
              <a:t> </a:t>
            </a:r>
            <a:r>
              <a:rPr lang="da-DK" sz="1100" b="1" dirty="0">
                <a:solidFill>
                  <a:srgbClr val="00B0F0"/>
                </a:solidFill>
                <a:latin typeface="+mn-lt"/>
              </a:rPr>
              <a:t>BL</a:t>
            </a:r>
            <a:r>
              <a:rPr lang="da-DK" sz="1100" b="1" dirty="0" smtClean="0">
                <a:latin typeface="+mn-lt"/>
              </a:rPr>
              <a:t>  </a:t>
            </a:r>
            <a:r>
              <a:rPr lang="da-DK" sz="1100" b="1" dirty="0">
                <a:solidFill>
                  <a:schemeClr val="accent2"/>
                </a:solidFill>
                <a:latin typeface="+mn-lt"/>
                <a:ea typeface="Open Sans Light" pitchFamily="34" charset="0"/>
              </a:rPr>
              <a:t>I</a:t>
            </a:r>
            <a:r>
              <a:rPr lang="da-DK" sz="1100" b="1" dirty="0">
                <a:latin typeface="+mn-lt"/>
              </a:rPr>
              <a:t>  </a:t>
            </a:r>
            <a:r>
              <a:rPr lang="da-DK" sz="1100" dirty="0">
                <a:latin typeface="+mn-lt"/>
              </a:rPr>
              <a:t>Backpack</a:t>
            </a:r>
          </a:p>
          <a:p>
            <a:pPr algn="l">
              <a:lnSpc>
                <a:spcPct val="200000"/>
              </a:lnSpc>
              <a:defRPr/>
            </a:pPr>
            <a:endParaRPr lang="da-DK" sz="1100" dirty="0">
              <a:latin typeface="+mn-lt"/>
            </a:endParaRPr>
          </a:p>
        </p:txBody>
      </p:sp>
      <p:sp>
        <p:nvSpPr>
          <p:cNvPr id="5" name="TextBox 4">
            <a:extLst>
              <a:ext uri="{FF2B5EF4-FFF2-40B4-BE49-F238E27FC236}">
                <a16:creationId xmlns="" xmlns:a16="http://schemas.microsoft.com/office/drawing/2014/main" id="{99F45CFA-2104-4698-BBF2-0A2D225E4F0B}"/>
              </a:ext>
            </a:extLst>
          </p:cNvPr>
          <p:cNvSpPr txBox="1"/>
          <p:nvPr/>
        </p:nvSpPr>
        <p:spPr>
          <a:xfrm>
            <a:off x="593387" y="4626260"/>
            <a:ext cx="2460417" cy="300082"/>
          </a:xfrm>
          <a:prstGeom prst="rect">
            <a:avLst/>
          </a:prstGeom>
          <a:noFill/>
        </p:spPr>
        <p:txBody>
          <a:bodyPr wrap="none" rtlCol="0">
            <a:spAutoFit/>
          </a:bodyPr>
          <a:lstStyle/>
          <a:p>
            <a:r>
              <a:rPr lang="en-US" i="1" dirty="0">
                <a:solidFill>
                  <a:schemeClr val="tx2"/>
                </a:solidFill>
              </a:rPr>
              <a:t>M for </a:t>
            </a:r>
            <a:r>
              <a:rPr lang="en-US" i="1" u="sng" dirty="0" err="1">
                <a:solidFill>
                  <a:schemeClr val="tx2"/>
                </a:solidFill>
              </a:rPr>
              <a:t>M</a:t>
            </a:r>
            <a:r>
              <a:rPr lang="en-US" i="1" dirty="0" err="1">
                <a:solidFill>
                  <a:schemeClr val="tx2"/>
                </a:solidFill>
              </a:rPr>
              <a:t>irorrless</a:t>
            </a:r>
            <a:r>
              <a:rPr lang="en-US" i="1" dirty="0">
                <a:solidFill>
                  <a:schemeClr val="tx2"/>
                </a:solidFill>
              </a:rPr>
              <a:t> &amp; </a:t>
            </a:r>
            <a:r>
              <a:rPr lang="en-US" i="1" u="sng" dirty="0">
                <a:solidFill>
                  <a:schemeClr val="tx2"/>
                </a:solidFill>
              </a:rPr>
              <a:t>M</a:t>
            </a:r>
            <a:r>
              <a:rPr lang="en-US" i="1" dirty="0">
                <a:solidFill>
                  <a:schemeClr val="tx2"/>
                </a:solidFill>
              </a:rPr>
              <a:t>uch </a:t>
            </a:r>
            <a:r>
              <a:rPr lang="en-US" i="1" u="sng" dirty="0">
                <a:solidFill>
                  <a:schemeClr val="tx2"/>
                </a:solidFill>
              </a:rPr>
              <a:t>M</a:t>
            </a:r>
            <a:r>
              <a:rPr lang="en-US" i="1" dirty="0">
                <a:solidFill>
                  <a:schemeClr val="tx2"/>
                </a:solidFill>
              </a:rPr>
              <a:t>ore…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705" y="1789967"/>
            <a:ext cx="5284984" cy="2413475"/>
          </a:xfrm>
          <a:prstGeom prst="rect">
            <a:avLst/>
          </a:prstGeom>
        </p:spPr>
      </p:pic>
    </p:spTree>
    <p:extLst>
      <p:ext uri="{BB962C8B-B14F-4D97-AF65-F5344CB8AC3E}">
        <p14:creationId xmlns:p14="http://schemas.microsoft.com/office/powerpoint/2010/main" val="214661125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a:t>
            </a:r>
            <a:r>
              <a:rPr lang="en-GB" dirty="0">
                <a:solidFill>
                  <a:schemeClr val="accent2"/>
                </a:solidFill>
                <a:latin typeface="+mn-lt"/>
              </a:rPr>
              <a:t>USP </a:t>
            </a:r>
            <a:r>
              <a:rPr lang="en-GB" dirty="0" smtClean="0">
                <a:solidFill>
                  <a:schemeClr val="accent2"/>
                </a:solidFill>
                <a:latin typeface="+mn-lt"/>
              </a:rPr>
              <a:t>#1</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7" name="TextBox 6">
            <a:extLst>
              <a:ext uri="{FF2B5EF4-FFF2-40B4-BE49-F238E27FC236}">
                <a16:creationId xmlns="" xmlns:a16="http://schemas.microsoft.com/office/drawing/2014/main" id="{CF7DD243-8FDD-4924-8BB9-09618359EB9A}"/>
              </a:ext>
            </a:extLst>
          </p:cNvPr>
          <p:cNvSpPr txBox="1"/>
          <p:nvPr/>
        </p:nvSpPr>
        <p:spPr>
          <a:xfrm>
            <a:off x="593386" y="1234440"/>
            <a:ext cx="4682000" cy="3527290"/>
          </a:xfrm>
          <a:prstGeom prst="rect">
            <a:avLst/>
          </a:prstGeom>
        </p:spPr>
        <p:txBody>
          <a:bodyPr lIns="0" tIns="0" rIns="0" bIns="0"/>
          <a:lstStyle>
            <a:lvl1pPr indent="0" algn="ctr" defTabSz="914400">
              <a:lnSpc>
                <a:spcPts val="1200"/>
              </a:lnSpc>
              <a:spcBef>
                <a:spcPts val="0"/>
              </a:spcBef>
              <a:spcAft>
                <a:spcPts val="600"/>
              </a:spcAft>
              <a:buFont typeface="Arial" pitchFamily="34" charset="0"/>
              <a:buNone/>
              <a:defRPr sz="1200">
                <a:solidFill>
                  <a:schemeClr val="accent4"/>
                </a:solidFill>
                <a:latin typeface="Lato" pitchFamily="34" charset="0"/>
                <a:ea typeface="Open Sans" pitchFamily="34" charset="0"/>
                <a:cs typeface="Open Sans" pitchFamily="34" charset="0"/>
              </a:defRPr>
            </a:lvl1pPr>
            <a:lvl2pPr marL="742950" indent="-285750" algn="ctr" defTabSz="914400">
              <a:spcBef>
                <a:spcPct val="20000"/>
              </a:spcBef>
              <a:buFont typeface="Arial" pitchFamily="34" charset="0"/>
              <a:buChar char="–"/>
              <a:defRPr sz="2800"/>
            </a:lvl2pPr>
            <a:lvl3pPr marL="1143000" indent="-228600" algn="ctr" defTabSz="914400">
              <a:spcBef>
                <a:spcPct val="20000"/>
              </a:spcBef>
              <a:buFont typeface="Arial" pitchFamily="34" charset="0"/>
              <a:buChar char="•"/>
              <a:defRPr sz="2400"/>
            </a:lvl3pPr>
            <a:lvl4pPr marL="1600200" indent="-228600" algn="ctr" defTabSz="914400">
              <a:spcBef>
                <a:spcPct val="20000"/>
              </a:spcBef>
              <a:buFont typeface="Arial" pitchFamily="34" charset="0"/>
              <a:buChar char="–"/>
              <a:defRPr sz="2000"/>
            </a:lvl4pPr>
            <a:lvl5pPr marL="2057400" indent="-228600" algn="ctr" defTabSz="914400">
              <a:spcBef>
                <a:spcPct val="20000"/>
              </a:spcBef>
              <a:buFont typeface="Arial" pitchFamily="34" charset="0"/>
              <a:buChar char="»"/>
              <a:defRPr sz="20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pPr marL="285750" indent="-285750" algn="l">
              <a:lnSpc>
                <a:spcPct val="100000"/>
              </a:lnSpc>
              <a:buFont typeface="Wingdings" panose="05000000000000000000" pitchFamily="2" charset="2"/>
              <a:buChar char="ü"/>
              <a:defRPr/>
            </a:pPr>
            <a:r>
              <a:rPr lang="en-US" sz="1600" b="1" dirty="0" smtClean="0">
                <a:solidFill>
                  <a:schemeClr val="accent2"/>
                </a:solidFill>
                <a:latin typeface="+mn-lt"/>
                <a:ea typeface="Open Sans Light" pitchFamily="34" charset="0"/>
              </a:rPr>
              <a:t>EXTRA Space &amp; EXTRA Wide</a:t>
            </a:r>
            <a:endParaRPr lang="en-US" sz="1600" b="1" dirty="0">
              <a:solidFill>
                <a:schemeClr val="accent2"/>
              </a:solidFill>
              <a:latin typeface="+mn-lt"/>
              <a:ea typeface="Open Sans Light" pitchFamily="34" charset="0"/>
            </a:endParaRPr>
          </a:p>
          <a:p>
            <a:pPr algn="l">
              <a:lnSpc>
                <a:spcPct val="100000"/>
              </a:lnSpc>
              <a:defRPr/>
            </a:pPr>
            <a:r>
              <a:rPr lang="en-US" sz="1600" b="1" dirty="0">
                <a:solidFill>
                  <a:schemeClr val="accent2"/>
                </a:solidFill>
                <a:latin typeface="+mn-lt"/>
                <a:ea typeface="Open Sans Light" pitchFamily="34" charset="0"/>
              </a:rPr>
              <a:t>@ </a:t>
            </a:r>
            <a:r>
              <a:rPr lang="en-US" sz="1600" b="1" dirty="0" smtClean="0">
                <a:solidFill>
                  <a:schemeClr val="accent2"/>
                </a:solidFill>
                <a:latin typeface="+mn-lt"/>
                <a:ea typeface="Open Sans Light" pitchFamily="34" charset="0"/>
              </a:rPr>
              <a:t>Great Capacity Flexibility &amp; Gear Access</a:t>
            </a:r>
            <a:endParaRPr lang="en-US" sz="1600" b="1" dirty="0">
              <a:solidFill>
                <a:schemeClr val="accent2"/>
              </a:solidFill>
              <a:latin typeface="+mn-lt"/>
              <a:ea typeface="Open Sans Light" pitchFamily="34" charset="0"/>
            </a:endParaRPr>
          </a:p>
          <a:p>
            <a:pPr algn="l">
              <a:lnSpc>
                <a:spcPct val="100000"/>
              </a:lnSpc>
              <a:defRPr/>
            </a:pPr>
            <a:endParaRPr lang="en-US" sz="400" dirty="0">
              <a:latin typeface="+mn-lt"/>
            </a:endParaRPr>
          </a:p>
          <a:p>
            <a:pPr marL="171450" indent="-171450" algn="l">
              <a:lnSpc>
                <a:spcPct val="100000"/>
              </a:lnSpc>
              <a:buFont typeface="Wingdings" panose="05000000000000000000" pitchFamily="2" charset="2"/>
              <a:buChar char="ü"/>
              <a:defRPr/>
            </a:pPr>
            <a:r>
              <a:rPr lang="en-US" dirty="0">
                <a:latin typeface="+mn-lt"/>
              </a:rPr>
              <a:t>Backpacks offer up to double the personal space with rolltop </a:t>
            </a:r>
            <a:r>
              <a:rPr lang="en-US" dirty="0" smtClean="0">
                <a:latin typeface="+mn-lt"/>
              </a:rPr>
              <a:t>extension, quick </a:t>
            </a:r>
            <a:r>
              <a:rPr lang="en-US" dirty="0">
                <a:latin typeface="+mn-lt"/>
              </a:rPr>
              <a:t>access side opening and secure full rear opening</a:t>
            </a:r>
          </a:p>
          <a:p>
            <a:pPr algn="l">
              <a:lnSpc>
                <a:spcPct val="100000"/>
              </a:lnSpc>
              <a:defRPr/>
            </a:pPr>
            <a:endParaRPr lang="en-US" sz="400" dirty="0" smtClean="0">
              <a:latin typeface="+mn-lt"/>
            </a:endParaRPr>
          </a:p>
          <a:p>
            <a:pPr marL="171450" indent="-171450" algn="l">
              <a:lnSpc>
                <a:spcPct val="100000"/>
              </a:lnSpc>
              <a:buFont typeface="Wingdings" panose="05000000000000000000" pitchFamily="2" charset="2"/>
              <a:buChar char="ü"/>
              <a:defRPr/>
            </a:pPr>
            <a:r>
              <a:rPr lang="en-US" dirty="0" smtClean="0">
                <a:latin typeface="+mn-lt"/>
              </a:rPr>
              <a:t>Shoulder Bags sports a uniquely wide mouth zipper opening, extra spacious main compartment and super easy extraction of camera</a:t>
            </a:r>
          </a:p>
          <a:p>
            <a:pPr marL="171450" indent="-171450" algn="l">
              <a:lnSpc>
                <a:spcPct val="100000"/>
              </a:lnSpc>
              <a:buFont typeface="Wingdings" panose="05000000000000000000" pitchFamily="2" charset="2"/>
              <a:buChar char="ü"/>
              <a:defRPr/>
            </a:pPr>
            <a:endParaRPr lang="en-US" sz="400" dirty="0">
              <a:latin typeface="+mn-lt"/>
            </a:endParaRPr>
          </a:p>
          <a:p>
            <a:pPr marL="171450" indent="-171450" algn="l">
              <a:lnSpc>
                <a:spcPct val="100000"/>
              </a:lnSpc>
              <a:buFont typeface="Wingdings" panose="05000000000000000000" pitchFamily="2" charset="2"/>
              <a:buChar char="ü"/>
              <a:defRPr/>
            </a:pPr>
            <a:r>
              <a:rPr lang="en-US" dirty="0">
                <a:latin typeface="+mn-lt"/>
              </a:rPr>
              <a:t>H</a:t>
            </a:r>
            <a:r>
              <a:rPr lang="en-US" dirty="0" smtClean="0">
                <a:latin typeface="+mn-lt"/>
              </a:rPr>
              <a:t>igh capacity low profile for all sizes!</a:t>
            </a:r>
          </a:p>
          <a:p>
            <a:pPr marL="171450" indent="-171450" algn="l">
              <a:lnSpc>
                <a:spcPct val="100000"/>
              </a:lnSpc>
              <a:buFont typeface="Wingdings" panose="05000000000000000000" pitchFamily="2" charset="2"/>
              <a:buChar char="ü"/>
              <a:defRPr/>
            </a:pPr>
            <a:endParaRPr lang="en-US" sz="400" dirty="0">
              <a:latin typeface="+mn-lt"/>
            </a:endParaRPr>
          </a:p>
          <a:p>
            <a:pPr marL="171450" indent="-171450" algn="l">
              <a:lnSpc>
                <a:spcPct val="100000"/>
              </a:lnSpc>
              <a:buFont typeface="Wingdings" panose="05000000000000000000" pitchFamily="2" charset="2"/>
              <a:buChar char="ü"/>
              <a:defRPr/>
            </a:pPr>
            <a:endParaRPr lang="en-US" sz="400" dirty="0">
              <a:latin typeface="+mn-lt"/>
            </a:endParaRPr>
          </a:p>
          <a:p>
            <a:pPr algn="l">
              <a:lnSpc>
                <a:spcPct val="100000"/>
              </a:lnSpc>
              <a:defRPr/>
            </a:pPr>
            <a:endParaRPr lang="en-US" sz="1100" dirty="0">
              <a:latin typeface="+mn-lt"/>
            </a:endParaRPr>
          </a:p>
          <a:p>
            <a:pPr marL="171450" indent="-171450" algn="l">
              <a:lnSpc>
                <a:spcPct val="100000"/>
              </a:lnSpc>
              <a:buFont typeface="Wingdings" panose="05000000000000000000" pitchFamily="2" charset="2"/>
              <a:buChar char="ü"/>
              <a:defRPr/>
            </a:pPr>
            <a:endParaRPr lang="en-US" sz="400" dirty="0">
              <a:latin typeface="+mn-lt"/>
            </a:endParaRPr>
          </a:p>
          <a:p>
            <a:pPr algn="l">
              <a:lnSpc>
                <a:spcPct val="100000"/>
              </a:lnSpc>
              <a:defRPr/>
            </a:pPr>
            <a:endParaRPr lang="en-US" sz="1100" dirty="0">
              <a:latin typeface="+mn-lt"/>
            </a:endParaRPr>
          </a:p>
          <a:p>
            <a:pPr algn="l">
              <a:lnSpc>
                <a:spcPct val="100000"/>
              </a:lnSpc>
              <a:defRPr/>
            </a:pPr>
            <a:endParaRPr lang="en-US" sz="400" dirty="0">
              <a:latin typeface="+mn-lt"/>
            </a:endParaRPr>
          </a:p>
          <a:p>
            <a:pPr algn="l">
              <a:lnSpc>
                <a:spcPct val="100000"/>
              </a:lnSpc>
              <a:defRPr/>
            </a:pPr>
            <a:endParaRPr lang="en-US" sz="1100" dirty="0">
              <a:latin typeface="+mn-lt"/>
            </a:endParaRPr>
          </a:p>
          <a:p>
            <a:pPr marL="171450" indent="-171450" algn="l">
              <a:lnSpc>
                <a:spcPct val="100000"/>
              </a:lnSpc>
              <a:buFont typeface="Wingdings" panose="05000000000000000000" pitchFamily="2" charset="2"/>
              <a:buChar char="ü"/>
              <a:defRPr/>
            </a:pPr>
            <a:endParaRPr lang="en-US" sz="400" dirty="0">
              <a:latin typeface="+mn-lt"/>
            </a:endParaRPr>
          </a:p>
          <a:p>
            <a:pPr algn="l">
              <a:lnSpc>
                <a:spcPct val="100000"/>
              </a:lnSpc>
              <a:defRPr/>
            </a:pPr>
            <a:endParaRPr lang="en-US" sz="1100"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83835" y="1783334"/>
            <a:ext cx="4030206" cy="2690125"/>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9975" b="89899" l="421" r="99832"/>
                    </a14:imgEffect>
                  </a14:imgLayer>
                </a14:imgProps>
              </a:ext>
              <a:ext uri="{28A0092B-C50C-407E-A947-70E740481C1C}">
                <a14:useLocalDpi xmlns:a14="http://schemas.microsoft.com/office/drawing/2010/main" val="0"/>
              </a:ext>
            </a:extLst>
          </a:blip>
          <a:stretch>
            <a:fillRect/>
          </a:stretch>
        </p:blipFill>
        <p:spPr>
          <a:xfrm>
            <a:off x="2870777" y="3885593"/>
            <a:ext cx="1235558" cy="824214"/>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6234" b="95703" l="9975" r="89899">
                        <a14:foregroundMark x1="53030" y1="51306" x2="53030" y2="51306"/>
                      </a14:backgroundRemoval>
                    </a14:imgEffect>
                  </a14:imgLayer>
                </a14:imgProps>
              </a:ext>
              <a:ext uri="{28A0092B-C50C-407E-A947-70E740481C1C}">
                <a14:useLocalDpi xmlns:a14="http://schemas.microsoft.com/office/drawing/2010/main" val="0"/>
              </a:ext>
            </a:extLst>
          </a:blip>
          <a:stretch>
            <a:fillRect/>
          </a:stretch>
        </p:blipFill>
        <p:spPr>
          <a:xfrm>
            <a:off x="4879120" y="2697555"/>
            <a:ext cx="1574755" cy="2360674"/>
          </a:xfrm>
          <a:prstGeom prst="rect">
            <a:avLst/>
          </a:prstGeom>
        </p:spPr>
      </p:pic>
      <p:pic>
        <p:nvPicPr>
          <p:cNvPr id="8" name="Picture 7"/>
          <p:cNvPicPr>
            <a:picLocks noChangeAspect="1"/>
          </p:cNvPicPr>
          <p:nvPr/>
        </p:nvPicPr>
        <p:blipFill>
          <a:blip r:embed="rId8" cstate="print">
            <a:extLst>
              <a:ext uri="{BEBA8EAE-BF5A-486C-A8C5-ECC9F3942E4B}">
                <a14:imgProps xmlns:a14="http://schemas.microsoft.com/office/drawing/2010/main">
                  <a14:imgLayer r:embed="rId9">
                    <a14:imgEffect>
                      <a14:backgroundRemoval t="3960" b="89975" l="9975" r="89899"/>
                    </a14:imgEffect>
                  </a14:imgLayer>
                </a14:imgProps>
              </a:ext>
              <a:ext uri="{28A0092B-C50C-407E-A947-70E740481C1C}">
                <a14:useLocalDpi xmlns:a14="http://schemas.microsoft.com/office/drawing/2010/main" val="0"/>
              </a:ext>
            </a:extLst>
          </a:blip>
          <a:stretch>
            <a:fillRect/>
          </a:stretch>
        </p:blipFill>
        <p:spPr>
          <a:xfrm>
            <a:off x="4015409" y="3183407"/>
            <a:ext cx="1269357" cy="1902860"/>
          </a:xfrm>
          <a:prstGeom prst="rect">
            <a:avLst/>
          </a:prstGeom>
        </p:spPr>
      </p:pic>
      <p:pic>
        <p:nvPicPr>
          <p:cNvPr id="9" name="Picture 8"/>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964" y="3753290"/>
            <a:ext cx="1998230" cy="1332976"/>
          </a:xfrm>
          <a:prstGeom prst="rect">
            <a:avLst/>
          </a:prstGeom>
        </p:spPr>
      </p:pic>
      <p:pic>
        <p:nvPicPr>
          <p:cNvPr id="10" name="Picture 9"/>
          <p:cNvPicPr>
            <a:picLocks noChangeAspect="1"/>
          </p:cNvPicPr>
          <p:nvPr/>
        </p:nvPicPr>
        <p:blipFill>
          <a:blip r:embed="rId12" cstate="print">
            <a:extLst>
              <a:ext uri="{BEBA8EAE-BF5A-486C-A8C5-ECC9F3942E4B}">
                <a14:imgProps xmlns:a14="http://schemas.microsoft.com/office/drawing/2010/main">
                  <a14:imgLayer r:embed="rId13">
                    <a14:imgEffect>
                      <a14:backgroundRemoval t="4545" b="96591" l="9857" r="89975">
                        <a14:foregroundMark x1="49705" y1="61995" x2="49705" y2="61995"/>
                        <a14:foregroundMark x1="63184" y1="75000" x2="63184" y2="75000"/>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21621" y="3926183"/>
            <a:ext cx="1479870" cy="987189"/>
          </a:xfrm>
          <a:prstGeom prst="rect">
            <a:avLst/>
          </a:prstGeom>
        </p:spPr>
      </p:pic>
    </p:spTree>
    <p:extLst>
      <p:ext uri="{BB962C8B-B14F-4D97-AF65-F5344CB8AC3E}">
        <p14:creationId xmlns:p14="http://schemas.microsoft.com/office/powerpoint/2010/main" val="321858290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a:t>
            </a:r>
            <a:r>
              <a:rPr lang="en-GB" dirty="0">
                <a:solidFill>
                  <a:schemeClr val="accent2"/>
                </a:solidFill>
                <a:latin typeface="+mn-lt"/>
              </a:rPr>
              <a:t>USP #2</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14" name="TextBox 13"/>
          <p:cNvSpPr txBox="1"/>
          <p:nvPr/>
        </p:nvSpPr>
        <p:spPr>
          <a:xfrm>
            <a:off x="593725" y="1234440"/>
            <a:ext cx="5366400" cy="3527290"/>
          </a:xfrm>
          <a:prstGeom prst="rect">
            <a:avLst/>
          </a:prstGeom>
        </p:spPr>
        <p:txBody>
          <a:bodyPr lIns="0" tIns="0" rIns="0" bIns="0"/>
          <a:lstStyle>
            <a:lvl1pPr indent="0" algn="ctr" defTabSz="914400">
              <a:lnSpc>
                <a:spcPts val="1200"/>
              </a:lnSpc>
              <a:spcBef>
                <a:spcPts val="0"/>
              </a:spcBef>
              <a:spcAft>
                <a:spcPts val="600"/>
              </a:spcAft>
              <a:buFont typeface="Arial" pitchFamily="34" charset="0"/>
              <a:buNone/>
              <a:defRPr sz="1200">
                <a:solidFill>
                  <a:schemeClr val="accent4"/>
                </a:solidFill>
                <a:latin typeface="Lato" pitchFamily="34" charset="0"/>
                <a:ea typeface="Open Sans" pitchFamily="34" charset="0"/>
                <a:cs typeface="Open Sans" pitchFamily="34" charset="0"/>
              </a:defRPr>
            </a:lvl1pPr>
            <a:lvl2pPr marL="742950" indent="-285750" algn="ctr" defTabSz="914400">
              <a:spcBef>
                <a:spcPct val="20000"/>
              </a:spcBef>
              <a:buFont typeface="Arial" pitchFamily="34" charset="0"/>
              <a:buChar char="–"/>
              <a:defRPr sz="2800"/>
            </a:lvl2pPr>
            <a:lvl3pPr marL="1143000" indent="-228600" algn="ctr" defTabSz="914400">
              <a:spcBef>
                <a:spcPct val="20000"/>
              </a:spcBef>
              <a:buFont typeface="Arial" pitchFamily="34" charset="0"/>
              <a:buChar char="•"/>
              <a:defRPr sz="2400"/>
            </a:lvl3pPr>
            <a:lvl4pPr marL="1600200" indent="-228600" algn="ctr" defTabSz="914400">
              <a:spcBef>
                <a:spcPct val="20000"/>
              </a:spcBef>
              <a:buFont typeface="Arial" pitchFamily="34" charset="0"/>
              <a:buChar char="–"/>
              <a:defRPr sz="2000"/>
            </a:lvl4pPr>
            <a:lvl5pPr marL="2057400" indent="-228600" algn="ctr" defTabSz="914400">
              <a:spcBef>
                <a:spcPct val="20000"/>
              </a:spcBef>
              <a:buFont typeface="Arial" pitchFamily="34" charset="0"/>
              <a:buChar char="»"/>
              <a:defRPr sz="20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pPr marL="285750" indent="-285750" algn="l">
              <a:lnSpc>
                <a:spcPct val="100000"/>
              </a:lnSpc>
              <a:buFont typeface="Wingdings" panose="05000000000000000000" pitchFamily="2" charset="2"/>
              <a:buChar char="ü"/>
              <a:defRPr/>
            </a:pPr>
            <a:r>
              <a:rPr lang="en-US" sz="1600" b="1" dirty="0">
                <a:solidFill>
                  <a:schemeClr val="accent2"/>
                </a:solidFill>
                <a:latin typeface="+mn-lt"/>
                <a:ea typeface="Open Sans Light" pitchFamily="34" charset="0"/>
              </a:rPr>
              <a:t>VEO 2 GO TRIPOD LINK </a:t>
            </a:r>
          </a:p>
          <a:p>
            <a:pPr algn="l">
              <a:lnSpc>
                <a:spcPct val="100000"/>
              </a:lnSpc>
              <a:defRPr/>
            </a:pPr>
            <a:r>
              <a:rPr lang="en-US" sz="1600" b="1" dirty="0">
                <a:solidFill>
                  <a:schemeClr val="accent2"/>
                </a:solidFill>
                <a:latin typeface="+mn-lt"/>
                <a:ea typeface="Open Sans Light" pitchFamily="34" charset="0"/>
              </a:rPr>
              <a:t>= UNIQUE TRIPOD + BAG PACK</a:t>
            </a:r>
          </a:p>
          <a:p>
            <a:pPr algn="l">
              <a:lnSpc>
                <a:spcPct val="100000"/>
              </a:lnSpc>
              <a:defRPr/>
            </a:pPr>
            <a:endParaRPr lang="en-US" sz="400" dirty="0">
              <a:latin typeface="+mn-lt"/>
            </a:endParaRPr>
          </a:p>
          <a:p>
            <a:pPr marL="171450" indent="-171450" algn="l">
              <a:lnSpc>
                <a:spcPct val="100000"/>
              </a:lnSpc>
              <a:buFont typeface="Wingdings" panose="05000000000000000000" pitchFamily="2" charset="2"/>
              <a:buChar char="ü"/>
              <a:defRPr/>
            </a:pPr>
            <a:r>
              <a:rPr lang="en-US" dirty="0" smtClean="0">
                <a:latin typeface="+mn-lt"/>
              </a:rPr>
              <a:t>VEO FLEX 35M </a:t>
            </a:r>
            <a:r>
              <a:rPr lang="en-US" dirty="0">
                <a:latin typeface="+mn-lt"/>
              </a:rPr>
              <a:t>Shoulder Bag with unique super compact </a:t>
            </a:r>
            <a:r>
              <a:rPr lang="en-US" u="sng" dirty="0">
                <a:latin typeface="+mn-lt"/>
              </a:rPr>
              <a:t>Tripod Inside </a:t>
            </a:r>
            <a:r>
              <a:rPr lang="en-US" dirty="0">
                <a:latin typeface="+mn-lt"/>
              </a:rPr>
              <a:t>model!</a:t>
            </a:r>
          </a:p>
          <a:p>
            <a:pPr marL="171450" indent="-171450" algn="l">
              <a:lnSpc>
                <a:spcPct val="100000"/>
              </a:lnSpc>
              <a:buFont typeface="Wingdings" panose="05000000000000000000" pitchFamily="2" charset="2"/>
              <a:buChar char="ü"/>
              <a:defRPr/>
            </a:pPr>
            <a:endParaRPr lang="en-US" sz="400" dirty="0">
              <a:latin typeface="+mn-lt"/>
            </a:endParaRPr>
          </a:p>
          <a:p>
            <a:pPr marL="171450" indent="-171450" algn="l">
              <a:lnSpc>
                <a:spcPct val="100000"/>
              </a:lnSpc>
              <a:buFont typeface="Wingdings" panose="05000000000000000000" pitchFamily="2" charset="2"/>
              <a:buChar char="ü"/>
              <a:defRPr/>
            </a:pPr>
            <a:r>
              <a:rPr lang="en-US" dirty="0" smtClean="0">
                <a:latin typeface="+mn-lt"/>
              </a:rPr>
              <a:t>VEO FLEX </a:t>
            </a:r>
            <a:r>
              <a:rPr lang="en-US" dirty="0">
                <a:latin typeface="+mn-lt"/>
              </a:rPr>
              <a:t>Backpacks are great value models with external Tripod Connection </a:t>
            </a:r>
            <a:endParaRPr lang="en-US" b="1" dirty="0">
              <a:solidFill>
                <a:schemeClr val="accent2"/>
              </a:solidFill>
              <a:latin typeface="+mn-lt"/>
            </a:endParaRPr>
          </a:p>
          <a:p>
            <a:pPr algn="l">
              <a:lnSpc>
                <a:spcPct val="100000"/>
              </a:lnSpc>
              <a:defRPr/>
            </a:pPr>
            <a:endParaRPr lang="en-US" sz="400" dirty="0">
              <a:latin typeface="+mn-lt"/>
            </a:endParaRPr>
          </a:p>
          <a:p>
            <a:pPr marL="171450" indent="-171450" algn="l">
              <a:lnSpc>
                <a:spcPct val="100000"/>
              </a:lnSpc>
              <a:buFont typeface="Wingdings" panose="05000000000000000000" pitchFamily="2" charset="2"/>
              <a:buChar char="ü"/>
              <a:defRPr/>
            </a:pPr>
            <a:r>
              <a:rPr lang="en-US" sz="1100" dirty="0" smtClean="0"/>
              <a:t>VEO FLEX </a:t>
            </a:r>
            <a:r>
              <a:rPr lang="en-US" sz="1100" dirty="0"/>
              <a:t>Small Shoulder Bags are fantastic “Bonus” offer</a:t>
            </a:r>
            <a:endParaRPr lang="en-US" sz="400" dirty="0">
              <a:latin typeface="+mn-lt"/>
            </a:endParaRPr>
          </a:p>
          <a:p>
            <a:pPr algn="l">
              <a:lnSpc>
                <a:spcPct val="100000"/>
              </a:lnSpc>
              <a:defRPr/>
            </a:pPr>
            <a:endParaRPr lang="en-US" sz="400" dirty="0">
              <a:latin typeface="+mn-lt"/>
            </a:endParaRPr>
          </a:p>
          <a:p>
            <a:pPr algn="l">
              <a:lnSpc>
                <a:spcPct val="100000"/>
              </a:lnSpc>
              <a:defRPr/>
            </a:pPr>
            <a:endParaRPr lang="en-US" sz="1100" dirty="0">
              <a:latin typeface="+mn-lt"/>
            </a:endParaRPr>
          </a:p>
          <a:p>
            <a:pPr marL="171450" indent="-171450" algn="l">
              <a:lnSpc>
                <a:spcPct val="100000"/>
              </a:lnSpc>
              <a:buFont typeface="Wingdings" panose="05000000000000000000" pitchFamily="2" charset="2"/>
              <a:buChar char="ü"/>
              <a:defRPr/>
            </a:pPr>
            <a:endParaRPr lang="en-US" sz="400" dirty="0">
              <a:latin typeface="+mn-lt"/>
            </a:endParaRPr>
          </a:p>
          <a:p>
            <a:pPr algn="l">
              <a:lnSpc>
                <a:spcPct val="100000"/>
              </a:lnSpc>
              <a:defRPr/>
            </a:pPr>
            <a:endParaRPr lang="en-US" sz="1100" dirty="0">
              <a:latin typeface="+mn-lt"/>
            </a:endParaRPr>
          </a:p>
        </p:txBody>
      </p:sp>
      <p:pic>
        <p:nvPicPr>
          <p:cNvPr id="5" name="Picture 4">
            <a:extLst>
              <a:ext uri="{FF2B5EF4-FFF2-40B4-BE49-F238E27FC236}">
                <a16:creationId xmlns="" xmlns:a16="http://schemas.microsoft.com/office/drawing/2014/main" id="{56ABC33A-6A04-4511-B505-BBC01A463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25" y="3452018"/>
            <a:ext cx="1725433" cy="495508"/>
          </a:xfrm>
          <a:prstGeom prst="rect">
            <a:avLst/>
          </a:prstGeom>
        </p:spPr>
      </p:pic>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15" b="96717" l="9857" r="89975">
                        <a14:foregroundMark x1="63016" y1="59343" x2="63016" y2="59343"/>
                      </a14:backgroundRemoval>
                    </a14:imgEffect>
                  </a14:imgLayer>
                </a14:imgProps>
              </a:ext>
              <a:ext uri="{28A0092B-C50C-407E-A947-70E740481C1C}">
                <a14:useLocalDpi xmlns:a14="http://schemas.microsoft.com/office/drawing/2010/main" val="0"/>
              </a:ext>
            </a:extLst>
          </a:blip>
          <a:srcRect r="18390"/>
          <a:stretch/>
        </p:blipFill>
        <p:spPr>
          <a:xfrm>
            <a:off x="4192815" y="2627410"/>
            <a:ext cx="3078152" cy="2516090"/>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3033" b="98147" l="9975" r="89899"/>
                    </a14:imgEffect>
                  </a14:imgLayer>
                </a14:imgProps>
              </a:ext>
              <a:ext uri="{28A0092B-C50C-407E-A947-70E740481C1C}">
                <a14:useLocalDpi xmlns:a14="http://schemas.microsoft.com/office/drawing/2010/main" val="0"/>
              </a:ext>
            </a:extLst>
          </a:blip>
          <a:stretch>
            <a:fillRect/>
          </a:stretch>
        </p:blipFill>
        <p:spPr>
          <a:xfrm>
            <a:off x="6949268" y="1067162"/>
            <a:ext cx="2099315" cy="3147029"/>
          </a:xfrm>
          <a:prstGeom prst="rect">
            <a:avLst/>
          </a:prstGeom>
        </p:spPr>
      </p:pic>
    </p:spTree>
    <p:extLst>
      <p:ext uri="{BB962C8B-B14F-4D97-AF65-F5344CB8AC3E}">
        <p14:creationId xmlns:p14="http://schemas.microsoft.com/office/powerpoint/2010/main" val="24908469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a:t>
            </a:r>
            <a:r>
              <a:rPr lang="en-GB" dirty="0">
                <a:solidFill>
                  <a:schemeClr val="accent2"/>
                </a:solidFill>
                <a:latin typeface="+mn-lt"/>
              </a:rPr>
              <a:t>USP </a:t>
            </a:r>
            <a:r>
              <a:rPr lang="en-GB" dirty="0" smtClean="0">
                <a:solidFill>
                  <a:schemeClr val="accent2"/>
                </a:solidFill>
                <a:latin typeface="+mn-lt"/>
              </a:rPr>
              <a:t>#3</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14" name="TextBox 13"/>
          <p:cNvSpPr txBox="1"/>
          <p:nvPr/>
        </p:nvSpPr>
        <p:spPr>
          <a:xfrm>
            <a:off x="593725" y="1234440"/>
            <a:ext cx="4396916" cy="3527290"/>
          </a:xfrm>
          <a:prstGeom prst="rect">
            <a:avLst/>
          </a:prstGeom>
        </p:spPr>
        <p:txBody>
          <a:bodyPr lIns="0" tIns="0" rIns="0" bIns="0"/>
          <a:lstStyle>
            <a:lvl1pPr indent="0" algn="ctr" defTabSz="914400">
              <a:lnSpc>
                <a:spcPts val="1200"/>
              </a:lnSpc>
              <a:spcBef>
                <a:spcPts val="0"/>
              </a:spcBef>
              <a:spcAft>
                <a:spcPts val="600"/>
              </a:spcAft>
              <a:buFont typeface="Arial" pitchFamily="34" charset="0"/>
              <a:buNone/>
              <a:defRPr sz="1200">
                <a:solidFill>
                  <a:schemeClr val="accent4"/>
                </a:solidFill>
                <a:latin typeface="Lato" pitchFamily="34" charset="0"/>
                <a:ea typeface="Open Sans" pitchFamily="34" charset="0"/>
                <a:cs typeface="Open Sans" pitchFamily="34" charset="0"/>
              </a:defRPr>
            </a:lvl1pPr>
            <a:lvl2pPr marL="742950" indent="-285750" algn="ctr" defTabSz="914400">
              <a:spcBef>
                <a:spcPct val="20000"/>
              </a:spcBef>
              <a:buFont typeface="Arial" pitchFamily="34" charset="0"/>
              <a:buChar char="–"/>
              <a:defRPr sz="2800"/>
            </a:lvl2pPr>
            <a:lvl3pPr marL="1143000" indent="-228600" algn="ctr" defTabSz="914400">
              <a:spcBef>
                <a:spcPct val="20000"/>
              </a:spcBef>
              <a:buFont typeface="Arial" pitchFamily="34" charset="0"/>
              <a:buChar char="•"/>
              <a:defRPr sz="2400"/>
            </a:lvl3pPr>
            <a:lvl4pPr marL="1600200" indent="-228600" algn="ctr" defTabSz="914400">
              <a:spcBef>
                <a:spcPct val="20000"/>
              </a:spcBef>
              <a:buFont typeface="Arial" pitchFamily="34" charset="0"/>
              <a:buChar char="–"/>
              <a:defRPr sz="2000"/>
            </a:lvl4pPr>
            <a:lvl5pPr marL="2057400" indent="-228600" algn="ctr" defTabSz="914400">
              <a:spcBef>
                <a:spcPct val="20000"/>
              </a:spcBef>
              <a:buFont typeface="Arial" pitchFamily="34" charset="0"/>
              <a:buChar char="»"/>
              <a:defRPr sz="20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pPr marL="285750" indent="-285750" algn="l">
              <a:lnSpc>
                <a:spcPct val="100000"/>
              </a:lnSpc>
              <a:buFont typeface="Wingdings" panose="05000000000000000000" pitchFamily="2" charset="2"/>
              <a:buChar char="ü"/>
              <a:defRPr/>
            </a:pPr>
            <a:r>
              <a:rPr lang="en-US" sz="1600" b="1" dirty="0">
                <a:solidFill>
                  <a:schemeClr val="accent2"/>
                </a:solidFill>
                <a:latin typeface="+mn-lt"/>
                <a:ea typeface="Open Sans Light" pitchFamily="34" charset="0"/>
              </a:rPr>
              <a:t>COMPACT M</a:t>
            </a:r>
          </a:p>
          <a:p>
            <a:pPr algn="l">
              <a:lnSpc>
                <a:spcPct val="100000"/>
              </a:lnSpc>
              <a:defRPr/>
            </a:pPr>
            <a:r>
              <a:rPr lang="en-US" sz="1600" b="1" dirty="0">
                <a:solidFill>
                  <a:schemeClr val="accent2"/>
                </a:solidFill>
                <a:latin typeface="+mn-lt"/>
                <a:ea typeface="Open Sans Light" pitchFamily="34" charset="0"/>
              </a:rPr>
              <a:t>= BEST FIT for MIRORRLESS/CSC/HYBRID </a:t>
            </a:r>
          </a:p>
          <a:p>
            <a:pPr marL="171450" indent="-171450" algn="l">
              <a:lnSpc>
                <a:spcPct val="100000"/>
              </a:lnSpc>
              <a:buFont typeface="Wingdings" panose="05000000000000000000" pitchFamily="2" charset="2"/>
              <a:buChar char="ü"/>
              <a:defRPr/>
            </a:pPr>
            <a:endParaRPr lang="en-US" sz="400" dirty="0">
              <a:latin typeface="+mn-lt"/>
            </a:endParaRPr>
          </a:p>
          <a:p>
            <a:pPr marL="171450" indent="-171450" algn="l">
              <a:lnSpc>
                <a:spcPct val="100000"/>
              </a:lnSpc>
              <a:buFont typeface="Wingdings" panose="05000000000000000000" pitchFamily="2" charset="2"/>
              <a:buChar char="ü"/>
              <a:defRPr/>
            </a:pPr>
            <a:r>
              <a:rPr lang="en-US" dirty="0">
                <a:latin typeface="+mn-lt"/>
              </a:rPr>
              <a:t>Size = Perfect fit for </a:t>
            </a:r>
            <a:r>
              <a:rPr lang="en-US" u="sng" dirty="0" err="1">
                <a:latin typeface="+mn-lt"/>
              </a:rPr>
              <a:t>M</a:t>
            </a:r>
            <a:r>
              <a:rPr lang="en-US" dirty="0" err="1">
                <a:latin typeface="+mn-lt"/>
              </a:rPr>
              <a:t>irorrless</a:t>
            </a:r>
            <a:r>
              <a:rPr lang="en-US" dirty="0">
                <a:latin typeface="+mn-lt"/>
              </a:rPr>
              <a:t>/CSC/Hybrid Camera </a:t>
            </a:r>
            <a:r>
              <a:rPr lang="en-US" dirty="0" smtClean="0">
                <a:latin typeface="+mn-lt"/>
              </a:rPr>
              <a:t>Models</a:t>
            </a:r>
          </a:p>
          <a:p>
            <a:pPr algn="l">
              <a:lnSpc>
                <a:spcPct val="100000"/>
              </a:lnSpc>
              <a:defRPr/>
            </a:pPr>
            <a:r>
              <a:rPr lang="en-US" i="1" dirty="0" smtClean="0">
                <a:latin typeface="+mn-lt"/>
              </a:rPr>
              <a:t>Also great for entry level DSLR thanks to rolltop flexibility</a:t>
            </a:r>
            <a:endParaRPr lang="en-US" i="1" dirty="0">
              <a:latin typeface="+mn-lt"/>
            </a:endParaRPr>
          </a:p>
          <a:p>
            <a:pPr marL="171450" indent="-171450" algn="l">
              <a:lnSpc>
                <a:spcPct val="100000"/>
              </a:lnSpc>
              <a:buFont typeface="Wingdings" panose="05000000000000000000" pitchFamily="2" charset="2"/>
              <a:buChar char="ü"/>
              <a:defRPr/>
            </a:pPr>
            <a:endParaRPr lang="en-US" sz="400" dirty="0">
              <a:latin typeface="+mn-lt"/>
            </a:endParaRPr>
          </a:p>
          <a:p>
            <a:pPr marL="171450" indent="-171450" algn="l">
              <a:lnSpc>
                <a:spcPct val="100000"/>
              </a:lnSpc>
              <a:buFont typeface="Wingdings" panose="05000000000000000000" pitchFamily="2" charset="2"/>
              <a:buChar char="ü"/>
              <a:defRPr/>
            </a:pPr>
            <a:r>
              <a:rPr lang="en-US" dirty="0">
                <a:latin typeface="+mn-lt"/>
              </a:rPr>
              <a:t>Perfect fit for camera gear </a:t>
            </a:r>
            <a:r>
              <a:rPr lang="en-US" i="1" dirty="0">
                <a:latin typeface="+mn-lt"/>
              </a:rPr>
              <a:t>PLUS</a:t>
            </a:r>
            <a:r>
              <a:rPr lang="en-US" dirty="0">
                <a:latin typeface="+mn-lt"/>
              </a:rPr>
              <a:t> room for personal essentials</a:t>
            </a:r>
            <a:endParaRPr lang="en-US" b="1" dirty="0">
              <a:solidFill>
                <a:schemeClr val="accent2"/>
              </a:solidFill>
              <a:latin typeface="+mn-lt"/>
            </a:endParaRPr>
          </a:p>
          <a:p>
            <a:pPr algn="l">
              <a:lnSpc>
                <a:spcPct val="100000"/>
              </a:lnSpc>
              <a:defRPr/>
            </a:pPr>
            <a:endParaRPr lang="en-US" sz="400" dirty="0">
              <a:latin typeface="+mn-lt"/>
            </a:endParaRPr>
          </a:p>
          <a:p>
            <a:pPr marL="171450" indent="-171450" algn="l">
              <a:lnSpc>
                <a:spcPct val="100000"/>
              </a:lnSpc>
              <a:buFont typeface="Wingdings" panose="05000000000000000000" pitchFamily="2" charset="2"/>
              <a:buChar char="ü"/>
              <a:defRPr/>
            </a:pPr>
            <a:r>
              <a:rPr lang="en-US" dirty="0">
                <a:latin typeface="+mn-lt"/>
              </a:rPr>
              <a:t>Protective Bag </a:t>
            </a:r>
            <a:r>
              <a:rPr lang="en-US" i="1" dirty="0">
                <a:latin typeface="+mn-lt"/>
              </a:rPr>
              <a:t>MINUS</a:t>
            </a:r>
            <a:r>
              <a:rPr lang="en-US" dirty="0">
                <a:latin typeface="+mn-lt"/>
              </a:rPr>
              <a:t> bulk = easy to carry everywhere &amp; anywhere</a:t>
            </a:r>
          </a:p>
          <a:p>
            <a:pPr marL="171450" indent="-171450" algn="l">
              <a:lnSpc>
                <a:spcPct val="100000"/>
              </a:lnSpc>
              <a:buFont typeface="Wingdings" panose="05000000000000000000" pitchFamily="2" charset="2"/>
              <a:buChar char="ü"/>
              <a:defRPr/>
            </a:pPr>
            <a:endParaRPr lang="en-US" sz="400" dirty="0">
              <a:latin typeface="+mn-lt"/>
            </a:endParaRPr>
          </a:p>
          <a:p>
            <a:pPr algn="l">
              <a:lnSpc>
                <a:spcPct val="100000"/>
              </a:lnSpc>
              <a:defRPr/>
            </a:pPr>
            <a:endParaRPr lang="en-US" sz="400" dirty="0">
              <a:latin typeface="+mn-lt"/>
            </a:endParaRPr>
          </a:p>
          <a:p>
            <a:pPr algn="l">
              <a:lnSpc>
                <a:spcPct val="100000"/>
              </a:lnSpc>
              <a:defRPr/>
            </a:pPr>
            <a:endParaRPr lang="en-US" sz="1100" dirty="0">
              <a:latin typeface="+mn-lt"/>
            </a:endParaRPr>
          </a:p>
          <a:p>
            <a:pPr marL="171450" indent="-171450" algn="l">
              <a:lnSpc>
                <a:spcPct val="100000"/>
              </a:lnSpc>
              <a:buFont typeface="Wingdings" panose="05000000000000000000" pitchFamily="2" charset="2"/>
              <a:buChar char="ü"/>
              <a:defRPr/>
            </a:pPr>
            <a:endParaRPr lang="en-US" sz="400" dirty="0">
              <a:latin typeface="+mn-lt"/>
            </a:endParaRPr>
          </a:p>
          <a:p>
            <a:pPr algn="l">
              <a:lnSpc>
                <a:spcPct val="100000"/>
              </a:lnSpc>
              <a:defRPr/>
            </a:pPr>
            <a:endParaRPr lang="en-US" sz="1100" dirty="0">
              <a:latin typeface="+mn-lt"/>
            </a:endParaRPr>
          </a:p>
        </p:txBody>
      </p:sp>
      <p:pic>
        <p:nvPicPr>
          <p:cNvPr id="15" name="Picture 14">
            <a:extLst>
              <a:ext uri="{FF2B5EF4-FFF2-40B4-BE49-F238E27FC236}">
                <a16:creationId xmlns="" xmlns:a16="http://schemas.microsoft.com/office/drawing/2014/main" id="{932DC0FC-484C-46A0-B290-B07B26FD60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9999" y="3383050"/>
            <a:ext cx="1753840" cy="1767061"/>
          </a:xfrm>
          <a:prstGeom prst="rect">
            <a:avLst/>
          </a:prstGeom>
        </p:spPr>
      </p:pic>
      <p:pic>
        <p:nvPicPr>
          <p:cNvPr id="17" name="Picture 16">
            <a:extLst>
              <a:ext uri="{FF2B5EF4-FFF2-40B4-BE49-F238E27FC236}">
                <a16:creationId xmlns="" xmlns:a16="http://schemas.microsoft.com/office/drawing/2014/main" id="{682B103F-15E0-4CBB-8169-C32EF55252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1263" y="1120762"/>
            <a:ext cx="4022737" cy="4022737"/>
          </a:xfrm>
          <a:prstGeom prst="rect">
            <a:avLst/>
          </a:prstGeom>
        </p:spPr>
      </p:pic>
      <p:sp>
        <p:nvSpPr>
          <p:cNvPr id="18" name="TextBox 17">
            <a:extLst>
              <a:ext uri="{FF2B5EF4-FFF2-40B4-BE49-F238E27FC236}">
                <a16:creationId xmlns="" xmlns:a16="http://schemas.microsoft.com/office/drawing/2014/main" id="{6FB0548A-C27D-4258-88A7-FD6D11E63308}"/>
              </a:ext>
            </a:extLst>
          </p:cNvPr>
          <p:cNvSpPr txBox="1"/>
          <p:nvPr/>
        </p:nvSpPr>
        <p:spPr>
          <a:xfrm>
            <a:off x="2564476" y="4116539"/>
            <a:ext cx="2460417" cy="300082"/>
          </a:xfrm>
          <a:prstGeom prst="rect">
            <a:avLst/>
          </a:prstGeom>
          <a:noFill/>
        </p:spPr>
        <p:txBody>
          <a:bodyPr wrap="none" rtlCol="0">
            <a:spAutoFit/>
          </a:bodyPr>
          <a:lstStyle/>
          <a:p>
            <a:r>
              <a:rPr lang="en-US" i="1" dirty="0">
                <a:solidFill>
                  <a:schemeClr val="tx2"/>
                </a:solidFill>
              </a:rPr>
              <a:t>M for </a:t>
            </a:r>
            <a:r>
              <a:rPr lang="en-US" i="1" u="sng" dirty="0" err="1">
                <a:solidFill>
                  <a:schemeClr val="tx2"/>
                </a:solidFill>
              </a:rPr>
              <a:t>M</a:t>
            </a:r>
            <a:r>
              <a:rPr lang="en-US" i="1" dirty="0" err="1">
                <a:solidFill>
                  <a:schemeClr val="tx2"/>
                </a:solidFill>
              </a:rPr>
              <a:t>irorrless</a:t>
            </a:r>
            <a:r>
              <a:rPr lang="en-US" i="1" dirty="0">
                <a:solidFill>
                  <a:schemeClr val="tx2"/>
                </a:solidFill>
              </a:rPr>
              <a:t> &amp; </a:t>
            </a:r>
            <a:r>
              <a:rPr lang="en-US" i="1" u="sng" dirty="0">
                <a:solidFill>
                  <a:schemeClr val="tx2"/>
                </a:solidFill>
              </a:rPr>
              <a:t>M</a:t>
            </a:r>
            <a:r>
              <a:rPr lang="en-US" i="1" dirty="0">
                <a:solidFill>
                  <a:schemeClr val="tx2"/>
                </a:solidFill>
              </a:rPr>
              <a:t>uch </a:t>
            </a:r>
            <a:r>
              <a:rPr lang="en-US" i="1" u="sng" dirty="0">
                <a:solidFill>
                  <a:schemeClr val="tx2"/>
                </a:solidFill>
              </a:rPr>
              <a:t>M</a:t>
            </a:r>
            <a:r>
              <a:rPr lang="en-US" i="1" dirty="0">
                <a:solidFill>
                  <a:schemeClr val="tx2"/>
                </a:solidFill>
              </a:rPr>
              <a:t>ore…</a:t>
            </a:r>
          </a:p>
        </p:txBody>
      </p:sp>
    </p:spTree>
    <p:extLst>
      <p:ext uri="{BB962C8B-B14F-4D97-AF65-F5344CB8AC3E}">
        <p14:creationId xmlns:p14="http://schemas.microsoft.com/office/powerpoint/2010/main" val="214144216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a:t>
            </a:r>
            <a:r>
              <a:rPr lang="en-GB" dirty="0">
                <a:solidFill>
                  <a:schemeClr val="accent2"/>
                </a:solidFill>
                <a:latin typeface="+mn-lt"/>
              </a:rPr>
              <a:t>SELLING PROPOSITION</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solidFill>
                  <a:schemeClr val="tx2"/>
                </a:solidFill>
                <a:latin typeface="+mn-lt"/>
              </a:rPr>
              <a:t>VEO FLEX </a:t>
            </a:r>
            <a:r>
              <a:rPr lang="en-US" dirty="0">
                <a:solidFill>
                  <a:schemeClr val="tx2"/>
                </a:solidFill>
                <a:latin typeface="+mn-lt"/>
              </a:rPr>
              <a:t>SALES PRESNTATION</a:t>
            </a:r>
            <a:endParaRPr lang="ar-SA" dirty="0">
              <a:solidFill>
                <a:schemeClr val="tx2"/>
              </a:solidFill>
              <a:latin typeface="+mn-lt"/>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737011" y="4738019"/>
            <a:ext cx="1243584" cy="259263"/>
          </a:xfrm>
          <a:prstGeom prst="rect">
            <a:avLst/>
          </a:prstGeom>
        </p:spPr>
      </p:pic>
      <p:sp>
        <p:nvSpPr>
          <p:cNvPr id="11" name="TextBox 10">
            <a:extLst>
              <a:ext uri="{FF2B5EF4-FFF2-40B4-BE49-F238E27FC236}">
                <a16:creationId xmlns:a16="http://schemas.microsoft.com/office/drawing/2014/main" xmlns="" id="{5E7823EF-B07B-4731-8B7C-1C6CA8C2B0F0}"/>
              </a:ext>
            </a:extLst>
          </p:cNvPr>
          <p:cNvSpPr txBox="1"/>
          <p:nvPr/>
        </p:nvSpPr>
        <p:spPr>
          <a:xfrm>
            <a:off x="3774643" y="1245108"/>
            <a:ext cx="5040698" cy="3622542"/>
          </a:xfrm>
          <a:prstGeom prst="rect">
            <a:avLst/>
          </a:prstGeom>
        </p:spPr>
        <p:txBody>
          <a:bodyPr lIns="0" tIns="0" rIns="0" bIns="0"/>
          <a:lstStyle>
            <a:lvl1pPr indent="0" algn="ctr" defTabSz="914400">
              <a:lnSpc>
                <a:spcPts val="1200"/>
              </a:lnSpc>
              <a:spcBef>
                <a:spcPts val="0"/>
              </a:spcBef>
              <a:spcAft>
                <a:spcPts val="600"/>
              </a:spcAft>
              <a:buFont typeface="Arial" pitchFamily="34" charset="0"/>
              <a:buNone/>
              <a:defRPr sz="1200">
                <a:solidFill>
                  <a:schemeClr val="accent4"/>
                </a:solidFill>
                <a:latin typeface="Lato" pitchFamily="34" charset="0"/>
                <a:ea typeface="Open Sans" pitchFamily="34" charset="0"/>
                <a:cs typeface="Open Sans" pitchFamily="34" charset="0"/>
              </a:defRPr>
            </a:lvl1pPr>
            <a:lvl2pPr marL="742950" indent="-285750" algn="ctr" defTabSz="914400">
              <a:spcBef>
                <a:spcPct val="20000"/>
              </a:spcBef>
              <a:buFont typeface="Arial" pitchFamily="34" charset="0"/>
              <a:buChar char="–"/>
              <a:defRPr sz="2800"/>
            </a:lvl2pPr>
            <a:lvl3pPr marL="1143000" indent="-228600" algn="ctr" defTabSz="914400">
              <a:spcBef>
                <a:spcPct val="20000"/>
              </a:spcBef>
              <a:buFont typeface="Arial" pitchFamily="34" charset="0"/>
              <a:buChar char="•"/>
              <a:defRPr sz="2400"/>
            </a:lvl3pPr>
            <a:lvl4pPr marL="1600200" indent="-228600" algn="ctr" defTabSz="914400">
              <a:spcBef>
                <a:spcPct val="20000"/>
              </a:spcBef>
              <a:buFont typeface="Arial" pitchFamily="34" charset="0"/>
              <a:buChar char="–"/>
              <a:defRPr sz="2000"/>
            </a:lvl4pPr>
            <a:lvl5pPr marL="2057400" indent="-228600" algn="ctr" defTabSz="914400">
              <a:spcBef>
                <a:spcPct val="20000"/>
              </a:spcBef>
              <a:buFont typeface="Arial" pitchFamily="34" charset="0"/>
              <a:buChar char="»"/>
              <a:defRPr sz="2000"/>
            </a:lvl5pPr>
            <a:lvl6pPr marL="2514600" indent="-228600" algn="r" defTabSz="914400" rtl="1">
              <a:spcBef>
                <a:spcPct val="20000"/>
              </a:spcBef>
              <a:buFont typeface="Arial" pitchFamily="34" charset="0"/>
              <a:buChar char="•"/>
              <a:defRPr sz="2000"/>
            </a:lvl6pPr>
            <a:lvl7pPr marL="2971800" indent="-228600" algn="r" defTabSz="914400" rtl="1">
              <a:spcBef>
                <a:spcPct val="20000"/>
              </a:spcBef>
              <a:buFont typeface="Arial" pitchFamily="34" charset="0"/>
              <a:buChar char="•"/>
              <a:defRPr sz="2000"/>
            </a:lvl7pPr>
            <a:lvl8pPr marL="3429000" indent="-228600" algn="r" defTabSz="914400" rtl="1">
              <a:spcBef>
                <a:spcPct val="20000"/>
              </a:spcBef>
              <a:buFont typeface="Arial" pitchFamily="34" charset="0"/>
              <a:buChar char="•"/>
              <a:defRPr sz="2000"/>
            </a:lvl8pPr>
            <a:lvl9pPr marL="3886200" indent="-228600" algn="r" defTabSz="914400" rtl="1">
              <a:spcBef>
                <a:spcPct val="20000"/>
              </a:spcBef>
              <a:buFont typeface="Arial" pitchFamily="34" charset="0"/>
              <a:buChar char="•"/>
              <a:defRPr sz="2000"/>
            </a:lvl9pPr>
          </a:lstStyle>
          <a:p>
            <a:pPr marL="285750" indent="-285750" algn="l">
              <a:lnSpc>
                <a:spcPct val="150000"/>
              </a:lnSpc>
              <a:buFont typeface="Wingdings" panose="05000000000000000000" pitchFamily="2" charset="2"/>
              <a:buChar char="ü"/>
              <a:defRPr/>
            </a:pPr>
            <a:r>
              <a:rPr lang="en-US" sz="1600" b="1" dirty="0" smtClean="0">
                <a:solidFill>
                  <a:schemeClr val="accent2"/>
                </a:solidFill>
                <a:latin typeface="+mn-lt"/>
              </a:rPr>
              <a:t>Unique EXTRA SPACE &amp; EXTRA WIDE Opening</a:t>
            </a:r>
          </a:p>
          <a:p>
            <a:pPr marL="285750" indent="-285750" algn="l">
              <a:lnSpc>
                <a:spcPct val="150000"/>
              </a:lnSpc>
              <a:buFont typeface="Wingdings" panose="05000000000000000000" pitchFamily="2" charset="2"/>
              <a:buChar char="ü"/>
              <a:defRPr/>
            </a:pPr>
            <a:r>
              <a:rPr lang="en-US" sz="1600" b="1" dirty="0" smtClean="0">
                <a:solidFill>
                  <a:schemeClr val="accent2"/>
                </a:solidFill>
                <a:latin typeface="+mn-lt"/>
              </a:rPr>
              <a:t>Roll top in backpacks DOUBLES personal storage</a:t>
            </a:r>
          </a:p>
          <a:p>
            <a:pPr marL="285750" indent="-285750" algn="l">
              <a:lnSpc>
                <a:spcPct val="150000"/>
              </a:lnSpc>
              <a:buFont typeface="Wingdings" panose="05000000000000000000" pitchFamily="2" charset="2"/>
              <a:buChar char="ü"/>
              <a:defRPr/>
            </a:pPr>
            <a:r>
              <a:rPr lang="en-US" sz="1600" b="1" dirty="0">
                <a:solidFill>
                  <a:schemeClr val="accent2"/>
                </a:solidFill>
                <a:latin typeface="+mn-lt"/>
              </a:rPr>
              <a:t>Roll top in </a:t>
            </a:r>
            <a:r>
              <a:rPr lang="en-US" sz="1600" b="1" dirty="0" smtClean="0">
                <a:solidFill>
                  <a:schemeClr val="accent2"/>
                </a:solidFill>
                <a:latin typeface="+mn-lt"/>
              </a:rPr>
              <a:t>shoulder bags offers unique access </a:t>
            </a:r>
          </a:p>
          <a:p>
            <a:pPr marL="285750" indent="-285750" algn="l">
              <a:lnSpc>
                <a:spcPct val="150000"/>
              </a:lnSpc>
              <a:buFont typeface="Wingdings" panose="05000000000000000000" pitchFamily="2" charset="2"/>
              <a:buChar char="ü"/>
              <a:defRPr/>
            </a:pPr>
            <a:r>
              <a:rPr lang="en-US" sz="1600" b="1" dirty="0" smtClean="0">
                <a:solidFill>
                  <a:schemeClr val="accent2"/>
                </a:solidFill>
                <a:latin typeface="+mn-lt"/>
              </a:rPr>
              <a:t>M = Perfect </a:t>
            </a:r>
            <a:r>
              <a:rPr lang="en-US" sz="1600" b="1" dirty="0">
                <a:solidFill>
                  <a:schemeClr val="accent2"/>
                </a:solidFill>
                <a:latin typeface="+mn-lt"/>
              </a:rPr>
              <a:t>fit for </a:t>
            </a:r>
            <a:r>
              <a:rPr lang="en-US" sz="1600" b="1" dirty="0" err="1" smtClean="0">
                <a:solidFill>
                  <a:schemeClr val="accent2"/>
                </a:solidFill>
                <a:latin typeface="+mn-lt"/>
              </a:rPr>
              <a:t>Mirorrless</a:t>
            </a:r>
            <a:r>
              <a:rPr lang="en-US" sz="1600" b="1" dirty="0" smtClean="0">
                <a:solidFill>
                  <a:schemeClr val="accent2"/>
                </a:solidFill>
                <a:latin typeface="+mn-lt"/>
              </a:rPr>
              <a:t>/CSC/Hybrid Cameras</a:t>
            </a:r>
          </a:p>
          <a:p>
            <a:pPr marL="285750" indent="-285750" algn="l">
              <a:lnSpc>
                <a:spcPct val="150000"/>
              </a:lnSpc>
              <a:buFont typeface="Wingdings" panose="05000000000000000000" pitchFamily="2" charset="2"/>
              <a:buChar char="ü"/>
              <a:defRPr/>
            </a:pPr>
            <a:r>
              <a:rPr lang="en-US" sz="1600" b="1" dirty="0" smtClean="0">
                <a:solidFill>
                  <a:schemeClr val="accent2"/>
                </a:solidFill>
                <a:latin typeface="+mn-lt"/>
              </a:rPr>
              <a:t>Perfect for Full Frame as well as entry DSLR</a:t>
            </a:r>
            <a:endParaRPr lang="en-US" sz="1600" b="1" dirty="0">
              <a:solidFill>
                <a:schemeClr val="accent2"/>
              </a:solidFill>
              <a:latin typeface="+mn-lt"/>
            </a:endParaRPr>
          </a:p>
          <a:p>
            <a:pPr marL="285750" indent="-285750" algn="l">
              <a:lnSpc>
                <a:spcPct val="150000"/>
              </a:lnSpc>
              <a:buFont typeface="Wingdings" panose="05000000000000000000" pitchFamily="2" charset="2"/>
              <a:buChar char="ü"/>
              <a:defRPr/>
            </a:pPr>
            <a:r>
              <a:rPr lang="en-US" sz="1600" b="1" dirty="0" smtClean="0">
                <a:solidFill>
                  <a:schemeClr val="accent2"/>
                </a:solidFill>
                <a:latin typeface="+mn-lt"/>
              </a:rPr>
              <a:t>Backpacks with quick side access &amp; secure rear access</a:t>
            </a:r>
          </a:p>
          <a:p>
            <a:pPr marL="285750" indent="-285750" algn="l">
              <a:lnSpc>
                <a:spcPct val="150000"/>
              </a:lnSpc>
              <a:buFont typeface="Wingdings" panose="05000000000000000000" pitchFamily="2" charset="2"/>
              <a:buChar char="ü"/>
              <a:defRPr/>
            </a:pPr>
            <a:r>
              <a:rPr lang="en-US" sz="1600" b="1" dirty="0">
                <a:solidFill>
                  <a:schemeClr val="accent2"/>
                </a:solidFill>
                <a:latin typeface="+mn-lt"/>
              </a:rPr>
              <a:t>Focus Model VEO GO </a:t>
            </a:r>
            <a:r>
              <a:rPr lang="en-US" sz="1600" b="1" dirty="0" smtClean="0">
                <a:solidFill>
                  <a:schemeClr val="accent2"/>
                </a:solidFill>
                <a:latin typeface="+mn-lt"/>
              </a:rPr>
              <a:t>35M </a:t>
            </a:r>
            <a:r>
              <a:rPr lang="en-US" sz="1600" b="1" dirty="0">
                <a:solidFill>
                  <a:schemeClr val="accent2"/>
                </a:solidFill>
                <a:latin typeface="+mn-lt"/>
              </a:rPr>
              <a:t>with VEO 2 GO tripod INSIDE</a:t>
            </a:r>
            <a:endParaRPr lang="en-US" sz="1600" dirty="0">
              <a:latin typeface="+mn-lt"/>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5628" t="9099" r="21436" b="2804"/>
          <a:stretch/>
        </p:blipFill>
        <p:spPr>
          <a:xfrm>
            <a:off x="0" y="1115744"/>
            <a:ext cx="3625795" cy="4027756"/>
          </a:xfrm>
          <a:prstGeom prst="rect">
            <a:avLst/>
          </a:prstGeom>
        </p:spPr>
      </p:pic>
    </p:spTree>
    <p:extLst>
      <p:ext uri="{BB962C8B-B14F-4D97-AF65-F5344CB8AC3E}">
        <p14:creationId xmlns:p14="http://schemas.microsoft.com/office/powerpoint/2010/main" val="417328866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18M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6" name="Rectangle 5"/>
          <p:cNvSpPr/>
          <p:nvPr/>
        </p:nvSpPr>
        <p:spPr>
          <a:xfrm>
            <a:off x="594359" y="1234440"/>
            <a:ext cx="7945079" cy="2006190"/>
          </a:xfrm>
          <a:prstGeom prst="rect">
            <a:avLst/>
          </a:prstGeom>
        </p:spPr>
        <p:txBody>
          <a:bodyPr wrap="square">
            <a:spAutoFit/>
          </a:bodyPr>
          <a:lstStyle/>
          <a:p>
            <a:pPr>
              <a:lnSpc>
                <a:spcPct val="107000"/>
              </a:lnSpc>
              <a:spcAft>
                <a:spcPts val="800"/>
              </a:spcAft>
            </a:pPr>
            <a:r>
              <a:rPr lang="en-US" sz="1000" dirty="0">
                <a:solidFill>
                  <a:schemeClr val="tx2"/>
                </a:solidFill>
                <a:ea typeface="Calibri" panose="020F0502020204030204" pitchFamily="34" charset="0"/>
                <a:cs typeface="Arial" panose="020B0604020202020204" pitchFamily="34" charset="0"/>
              </a:rPr>
              <a:t>The VEO FLEX 18M is a slim rolltop shoulder bag for a Mirrorless/CSC/Hybrid Camera with a kit lens attached plus extra lens or flash and essential accessories. </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Flexible Capacity – compact with extra rolltop space</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Easy Access – extra wide opening</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Always protected - well-padded all round</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Secure - full zip plus </a:t>
            </a:r>
            <a:r>
              <a:rPr lang="en-GB" sz="1000" dirty="0">
                <a:solidFill>
                  <a:schemeClr val="tx2"/>
                </a:solidFill>
                <a:ea typeface="Calibri" panose="020F0502020204030204" pitchFamily="34" charset="0"/>
                <a:cs typeface="Arial" panose="020B0604020202020204" pitchFamily="34" charset="0"/>
              </a:rPr>
              <a:t>“roll and buckle up” closing</a:t>
            </a:r>
            <a:endParaRPr lang="en-US" sz="1000" dirty="0">
              <a:solidFill>
                <a:schemeClr val="tx2"/>
              </a:solidFill>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No fumbling - light colored interior makes finding things easy</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Well organized - dedicated pockets for all essentials</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Classically Stylish - functionality infused with design</a:t>
            </a:r>
          </a:p>
          <a:p>
            <a:pPr marL="171450" indent="-171450">
              <a:lnSpc>
                <a:spcPct val="107000"/>
              </a:lnSpc>
              <a:buFont typeface="Arial" panose="020B0604020202020204" pitchFamily="34" charset="0"/>
              <a:buChar char="•"/>
            </a:pPr>
            <a:r>
              <a:rPr lang="en-US" sz="1000" dirty="0">
                <a:solidFill>
                  <a:schemeClr val="tx2"/>
                </a:solidFill>
                <a:ea typeface="Calibri" panose="020F0502020204030204" pitchFamily="34" charset="0"/>
                <a:cs typeface="Arial" panose="020B0604020202020204" pitchFamily="34" charset="0"/>
              </a:rPr>
              <a:t>Keep dry - total coverage rain cover</a:t>
            </a:r>
          </a:p>
          <a:p>
            <a:pPr marL="171450" marR="0" lvl="0" indent="-171450">
              <a:lnSpc>
                <a:spcPct val="107000"/>
              </a:lnSpc>
              <a:spcBef>
                <a:spcPts val="0"/>
              </a:spcBef>
              <a:spcAft>
                <a:spcPts val="0"/>
              </a:spcAft>
              <a:buFont typeface="Arial" panose="020B0604020202020204" pitchFamily="34" charset="0"/>
              <a:buChar char="•"/>
            </a:pPr>
            <a:endParaRPr lang="en-US" sz="1000" dirty="0">
              <a:solidFill>
                <a:schemeClr val="tx2"/>
              </a:solidFill>
              <a:ea typeface="Calibri" panose="020F0502020204030204" pitchFamily="34" charset="0"/>
              <a:cs typeface="Arial" panose="020B0604020202020204" pitchFamily="34" charset="0"/>
            </a:endParaRPr>
          </a:p>
        </p:txBody>
      </p:sp>
      <p:sp>
        <p:nvSpPr>
          <p:cNvPr id="10" name="TextBox 18">
            <a:extLst>
              <a:ext uri="{FF2B5EF4-FFF2-40B4-BE49-F238E27FC236}">
                <a16:creationId xmlns="" xmlns:a16="http://schemas.microsoft.com/office/drawing/2014/main" id="{842AE4F2-C9F2-4EB1-90D9-0B1CF181FCA2}"/>
              </a:ext>
            </a:extLst>
          </p:cNvPr>
          <p:cNvSpPr txBox="1"/>
          <p:nvPr/>
        </p:nvSpPr>
        <p:spPr bwMode="auto">
          <a:xfrm>
            <a:off x="593387" y="3641245"/>
            <a:ext cx="3060453" cy="707886"/>
          </a:xfrm>
          <a:prstGeom prst="rect">
            <a:avLst/>
          </a:prstGeom>
          <a:noFill/>
        </p:spPr>
        <p:txBody>
          <a:bodyPr wrap="none">
            <a:spAutoFit/>
          </a:bodyPr>
          <a:lstStyle/>
          <a:p>
            <a:pPr>
              <a:defRPr/>
            </a:pPr>
            <a:r>
              <a:rPr lang="en-US" sz="800" dirty="0">
                <a:solidFill>
                  <a:schemeClr val="tx2"/>
                </a:solidFill>
              </a:rPr>
              <a:t>Internal Dimensions</a:t>
            </a:r>
          </a:p>
          <a:p>
            <a:pPr>
              <a:defRPr/>
            </a:pPr>
            <a:r>
              <a:rPr lang="en-US" sz="800" dirty="0">
                <a:solidFill>
                  <a:schemeClr val="tx2"/>
                </a:solidFill>
              </a:rPr>
              <a:t>Camera Compartment: 180 × </a:t>
            </a:r>
            <a:r>
              <a:rPr lang="en-US" sz="800" dirty="0" smtClean="0">
                <a:solidFill>
                  <a:schemeClr val="tx2"/>
                </a:solidFill>
              </a:rPr>
              <a:t>100 </a:t>
            </a:r>
            <a:r>
              <a:rPr lang="en-US" sz="800" dirty="0">
                <a:solidFill>
                  <a:schemeClr val="tx2"/>
                </a:solidFill>
              </a:rPr>
              <a:t>× </a:t>
            </a:r>
            <a:r>
              <a:rPr lang="en-US" sz="800" dirty="0" smtClean="0">
                <a:solidFill>
                  <a:schemeClr val="tx2"/>
                </a:solidFill>
              </a:rPr>
              <a:t>165 </a:t>
            </a:r>
            <a:r>
              <a:rPr lang="en-US" sz="800" dirty="0">
                <a:solidFill>
                  <a:schemeClr val="tx2"/>
                </a:solidFill>
              </a:rPr>
              <a:t>mm / 7 </a:t>
            </a:r>
            <a:r>
              <a:rPr lang="en-US" sz="800" dirty="0" smtClean="0">
                <a:solidFill>
                  <a:schemeClr val="tx2"/>
                </a:solidFill>
              </a:rPr>
              <a:t>1/8” × 3 7/8” × 6 1/2”</a:t>
            </a:r>
            <a:endParaRPr lang="en-US" sz="800" dirty="0">
              <a:solidFill>
                <a:schemeClr val="tx2"/>
              </a:solidFill>
            </a:endParaRPr>
          </a:p>
          <a:p>
            <a:pPr>
              <a:defRPr/>
            </a:pPr>
            <a:r>
              <a:rPr lang="en-US" sz="800" dirty="0" smtClean="0">
                <a:solidFill>
                  <a:schemeClr val="tx2"/>
                </a:solidFill>
              </a:rPr>
              <a:t>Exterior </a:t>
            </a:r>
            <a:r>
              <a:rPr lang="en-US" sz="800" dirty="0">
                <a:solidFill>
                  <a:schemeClr val="tx2"/>
                </a:solidFill>
              </a:rPr>
              <a:t>dimension: </a:t>
            </a:r>
            <a:r>
              <a:rPr lang="en-US" sz="800" dirty="0" smtClean="0">
                <a:solidFill>
                  <a:schemeClr val="tx2"/>
                </a:solidFill>
              </a:rPr>
              <a:t>280 </a:t>
            </a:r>
            <a:r>
              <a:rPr lang="en-US" sz="800" dirty="0">
                <a:solidFill>
                  <a:schemeClr val="tx2"/>
                </a:solidFill>
              </a:rPr>
              <a:t>× 125 × </a:t>
            </a:r>
            <a:r>
              <a:rPr lang="en-US" sz="800" dirty="0" smtClean="0">
                <a:solidFill>
                  <a:schemeClr val="tx2"/>
                </a:solidFill>
              </a:rPr>
              <a:t>200 </a:t>
            </a:r>
            <a:r>
              <a:rPr lang="en-US" sz="800" dirty="0">
                <a:solidFill>
                  <a:schemeClr val="tx2"/>
                </a:solidFill>
              </a:rPr>
              <a:t>mm / </a:t>
            </a:r>
            <a:r>
              <a:rPr lang="en-US" sz="800" dirty="0" smtClean="0">
                <a:solidFill>
                  <a:schemeClr val="tx2"/>
                </a:solidFill>
              </a:rPr>
              <a:t>11” × 4 7/8” × 7 7/8”</a:t>
            </a:r>
          </a:p>
          <a:p>
            <a:pPr>
              <a:defRPr/>
            </a:pPr>
            <a:r>
              <a:rPr lang="en-US" sz="800" dirty="0" smtClean="0">
                <a:solidFill>
                  <a:schemeClr val="tx2"/>
                </a:solidFill>
              </a:rPr>
              <a:t>Weight</a:t>
            </a:r>
            <a:r>
              <a:rPr lang="en-US" sz="800" dirty="0">
                <a:solidFill>
                  <a:schemeClr val="tx2"/>
                </a:solidFill>
              </a:rPr>
              <a:t>: </a:t>
            </a:r>
            <a:r>
              <a:rPr lang="en-US" sz="800" dirty="0" smtClean="0">
                <a:solidFill>
                  <a:schemeClr val="tx2"/>
                </a:solidFill>
              </a:rPr>
              <a:t>440g </a:t>
            </a:r>
            <a:r>
              <a:rPr lang="en-US" sz="800" dirty="0">
                <a:solidFill>
                  <a:schemeClr val="tx2"/>
                </a:solidFill>
              </a:rPr>
              <a:t>/ </a:t>
            </a:r>
            <a:r>
              <a:rPr lang="en-US" sz="800" dirty="0" smtClean="0">
                <a:solidFill>
                  <a:schemeClr val="tx2"/>
                </a:solidFill>
              </a:rPr>
              <a:t>0.97lbs</a:t>
            </a:r>
            <a:endParaRPr lang="en-US" sz="800" dirty="0">
              <a:solidFill>
                <a:schemeClr val="tx2"/>
              </a:solidFill>
            </a:endParaRPr>
          </a:p>
          <a:p>
            <a:pPr>
              <a:defRPr/>
            </a:pPr>
            <a:r>
              <a:rPr lang="en-US" sz="800" dirty="0">
                <a:solidFill>
                  <a:schemeClr val="tx2"/>
                </a:solidFill>
              </a:rPr>
              <a:t>Max loading: </a:t>
            </a:r>
            <a:r>
              <a:rPr lang="en-US" sz="800" dirty="0" smtClean="0">
                <a:solidFill>
                  <a:schemeClr val="tx2"/>
                </a:solidFill>
              </a:rPr>
              <a:t>1.6kg </a:t>
            </a:r>
            <a:r>
              <a:rPr lang="en-US" sz="800" dirty="0">
                <a:solidFill>
                  <a:schemeClr val="tx2"/>
                </a:solidFill>
              </a:rPr>
              <a:t>/ </a:t>
            </a:r>
            <a:r>
              <a:rPr lang="en-US" sz="800" dirty="0" smtClean="0">
                <a:solidFill>
                  <a:schemeClr val="tx2"/>
                </a:solidFill>
              </a:rPr>
              <a:t>3.53lbs</a:t>
            </a:r>
            <a:endParaRPr lang="en-US" sz="800" dirty="0">
              <a:solidFill>
                <a:schemeClr val="tx2"/>
              </a:solidFill>
            </a:endParaRPr>
          </a:p>
        </p:txBody>
      </p:sp>
      <p:sp>
        <p:nvSpPr>
          <p:cNvPr id="11" name="Rectangle 10">
            <a:extLst>
              <a:ext uri="{FF2B5EF4-FFF2-40B4-BE49-F238E27FC236}">
                <a16:creationId xmlns="" xmlns:a16="http://schemas.microsoft.com/office/drawing/2014/main" id="{999F8246-C36A-482D-9B28-936F06913F1E}"/>
              </a:ext>
            </a:extLst>
          </p:cNvPr>
          <p:cNvSpPr/>
          <p:nvPr/>
        </p:nvSpPr>
        <p:spPr>
          <a:xfrm>
            <a:off x="593387" y="4807333"/>
            <a:ext cx="2545890" cy="249684"/>
          </a:xfrm>
          <a:prstGeom prst="rect">
            <a:avLst/>
          </a:prstGeom>
        </p:spPr>
        <p:txBody>
          <a:bodyPr wrap="none">
            <a:spAutoFit/>
          </a:bodyPr>
          <a:lstStyle/>
          <a:p>
            <a:pPr>
              <a:lnSpc>
                <a:spcPct val="107000"/>
              </a:lnSpc>
              <a:spcAft>
                <a:spcPts val="800"/>
              </a:spcAft>
            </a:pPr>
            <a:r>
              <a:rPr lang="en-US" sz="1000" b="1" i="1" dirty="0">
                <a:solidFill>
                  <a:schemeClr val="tx2"/>
                </a:solidFill>
                <a:ea typeface="Calibri" panose="020F0502020204030204" pitchFamily="34" charset="0"/>
                <a:cs typeface="Arial" panose="020B0604020202020204" pitchFamily="34" charset="0"/>
              </a:rPr>
              <a:t>Available in two distinct colors: </a:t>
            </a:r>
            <a:r>
              <a:rPr lang="en-US" sz="1000" b="1" i="1" dirty="0">
                <a:ea typeface="Calibri" panose="020F0502020204030204" pitchFamily="34" charset="0"/>
                <a:cs typeface="Arial" panose="020B0604020202020204" pitchFamily="34" charset="0"/>
              </a:rPr>
              <a:t>Black</a:t>
            </a:r>
            <a:r>
              <a:rPr lang="en-US" sz="1000" b="1" i="1" dirty="0">
                <a:solidFill>
                  <a:schemeClr val="tx2"/>
                </a:solidFill>
                <a:ea typeface="Calibri" panose="020F0502020204030204" pitchFamily="34" charset="0"/>
                <a:cs typeface="Arial" panose="020B0604020202020204" pitchFamily="34" charset="0"/>
              </a:rPr>
              <a:t> &amp; </a:t>
            </a:r>
            <a:r>
              <a:rPr lang="en-US" sz="1000" b="1" i="1" dirty="0" smtClean="0">
                <a:solidFill>
                  <a:srgbClr val="00B0F0"/>
                </a:solidFill>
                <a:ea typeface="Calibri" panose="020F0502020204030204" pitchFamily="34" charset="0"/>
                <a:cs typeface="Arial" panose="020B0604020202020204" pitchFamily="34" charset="0"/>
              </a:rPr>
              <a:t>Blue</a:t>
            </a:r>
            <a:endParaRPr lang="en-US" sz="1000" b="1" i="1" dirty="0">
              <a:solidFill>
                <a:srgbClr val="00B0F0"/>
              </a:solidFill>
              <a:ea typeface="Calibri" panose="020F0502020204030204" pitchFamily="34" charset="0"/>
              <a:cs typeface="Arial" panose="020B0604020202020204" pitchFamily="34" charset="0"/>
            </a:endParaRPr>
          </a:p>
        </p:txBody>
      </p:sp>
      <p:grpSp>
        <p:nvGrpSpPr>
          <p:cNvPr id="15" name="群組 26"/>
          <p:cNvGrpSpPr/>
          <p:nvPr/>
        </p:nvGrpSpPr>
        <p:grpSpPr>
          <a:xfrm>
            <a:off x="2787780" y="4349131"/>
            <a:ext cx="1662485" cy="362692"/>
            <a:chOff x="1" y="346116"/>
            <a:chExt cx="1662485" cy="362692"/>
          </a:xfrm>
        </p:grpSpPr>
        <p:pic>
          <p:nvPicPr>
            <p:cNvPr id="16" name="圖片 27">
              <a:extLst>
                <a:ext uri="{FF2B5EF4-FFF2-40B4-BE49-F238E27FC236}">
                  <a16:creationId xmlns:a16="http://schemas.microsoft.com/office/drawing/2014/main" xmlns="" id="{00000000-0008-0000-0100-0000CA00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065" b="-945"/>
            <a:stretch/>
          </p:blipFill>
          <p:spPr bwMode="auto">
            <a:xfrm>
              <a:off x="1" y="394606"/>
              <a:ext cx="431922" cy="30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2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8794" y="346116"/>
              <a:ext cx="303069" cy="36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29">
              <a:extLst>
                <a:ext uri="{FF2B5EF4-FFF2-40B4-BE49-F238E27FC236}">
                  <a16:creationId xmlns:a16="http://schemas.microsoft.com/office/drawing/2014/main" xmlns="" id="{00000000-0008-0000-0100-0000CA000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9707"/>
            <a:stretch/>
          </p:blipFill>
          <p:spPr bwMode="auto">
            <a:xfrm>
              <a:off x="661224" y="393599"/>
              <a:ext cx="1001262" cy="29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群組 13"/>
          <p:cNvGrpSpPr/>
          <p:nvPr/>
        </p:nvGrpSpPr>
        <p:grpSpPr>
          <a:xfrm>
            <a:off x="706262" y="4385234"/>
            <a:ext cx="1651924" cy="302821"/>
            <a:chOff x="7613382" y="4203888"/>
            <a:chExt cx="1651924" cy="302821"/>
          </a:xfrm>
        </p:grpSpPr>
        <p:pic>
          <p:nvPicPr>
            <p:cNvPr id="20" name="圖片 25">
              <a:extLst>
                <a:ext uri="{FF2B5EF4-FFF2-40B4-BE49-F238E27FC236}">
                  <a16:creationId xmlns:a16="http://schemas.microsoft.com/office/drawing/2014/main" xmlns="" id="{00000000-0008-0000-0100-0000CA000000}"/>
                </a:ext>
              </a:extLst>
            </p:cNvPr>
            <p:cNvPicPr>
              <a:picLocks noChangeAspect="1"/>
            </p:cNvPicPr>
            <p:nvPr/>
          </p:nvPicPr>
          <p:blipFill rotWithShape="1">
            <a:blip r:embed="rId6">
              <a:extLst>
                <a:ext uri="{28A0092B-C50C-407E-A947-70E740481C1C}">
                  <a14:useLocalDpi xmlns:a14="http://schemas.microsoft.com/office/drawing/2010/main" val="0"/>
                </a:ext>
              </a:extLst>
            </a:blip>
            <a:srcRect l="29666" r="16063"/>
            <a:stretch/>
          </p:blipFill>
          <p:spPr bwMode="auto">
            <a:xfrm>
              <a:off x="8319806" y="4206723"/>
              <a:ext cx="945500" cy="29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圖片 30">
              <a:extLst>
                <a:ext uri="{FF2B5EF4-FFF2-40B4-BE49-F238E27FC236}">
                  <a16:creationId xmlns:a16="http://schemas.microsoft.com/office/drawing/2014/main" xmlns="" id="{00000000-0008-0000-0100-0000CA0000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5"/>
            <a:stretch/>
          </p:blipFill>
          <p:spPr bwMode="auto">
            <a:xfrm>
              <a:off x="7613382" y="4203888"/>
              <a:ext cx="686297" cy="30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矩形 12"/>
          <p:cNvSpPr/>
          <p:nvPr/>
        </p:nvSpPr>
        <p:spPr>
          <a:xfrm>
            <a:off x="2433196" y="4425856"/>
            <a:ext cx="354584" cy="276999"/>
          </a:xfrm>
          <a:prstGeom prst="rect">
            <a:avLst/>
          </a:prstGeom>
        </p:spPr>
        <p:txBody>
          <a:bodyPr wrap="none">
            <a:spAutoFit/>
          </a:bodyPr>
          <a:lstStyle/>
          <a:p>
            <a:r>
              <a:rPr lang="en-US" altLang="zh-TW" sz="1200" dirty="0"/>
              <a:t>or </a:t>
            </a:r>
            <a:endParaRPr lang="zh-TW" altLang="en-US" sz="1200"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102" y="1723207"/>
            <a:ext cx="3334336" cy="2224264"/>
          </a:xfrm>
          <a:prstGeom prst="rect">
            <a:avLst/>
          </a:prstGeom>
        </p:spPr>
      </p:pic>
      <p:pic>
        <p:nvPicPr>
          <p:cNvPr id="5" name="Picture 4"/>
          <p:cNvPicPr>
            <a:picLocks noChangeAspect="1"/>
          </p:cNvPicPr>
          <p:nvPr/>
        </p:nvPicPr>
        <p:blipFill>
          <a:blip r:embed="rId8" cstate="print">
            <a:extLst>
              <a:ext uri="{BEBA8EAE-BF5A-486C-A8C5-ECC9F3942E4B}">
                <a14:imgProps xmlns:a14="http://schemas.microsoft.com/office/drawing/2010/main">
                  <a14:imgLayer r:embed="rId9">
                    <a14:imgEffect>
                      <a14:backgroundRemoval t="5682" b="94571" l="9857" r="89975"/>
                    </a14:imgEffect>
                  </a14:imgLayer>
                </a14:imgProps>
              </a:ext>
              <a:ext uri="{28A0092B-C50C-407E-A947-70E740481C1C}">
                <a14:useLocalDpi xmlns:a14="http://schemas.microsoft.com/office/drawing/2010/main" val="0"/>
              </a:ext>
            </a:extLst>
          </a:blip>
          <a:stretch>
            <a:fillRect/>
          </a:stretch>
        </p:blipFill>
        <p:spPr>
          <a:xfrm>
            <a:off x="3887318" y="2835339"/>
            <a:ext cx="2100113" cy="1400940"/>
          </a:xfrm>
          <a:prstGeom prst="rect">
            <a:avLst/>
          </a:prstGeom>
        </p:spPr>
      </p:pic>
    </p:spTree>
    <p:extLst>
      <p:ext uri="{BB962C8B-B14F-4D97-AF65-F5344CB8AC3E}">
        <p14:creationId xmlns:p14="http://schemas.microsoft.com/office/powerpoint/2010/main" val="25715320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latin typeface="+mn-lt"/>
              </a:rPr>
              <a:t>VEO FLEX 18M </a:t>
            </a:r>
            <a:r>
              <a:rPr lang="en-GB" dirty="0">
                <a:solidFill>
                  <a:schemeClr val="accent2"/>
                </a:solidFill>
                <a:latin typeface="+mn-lt"/>
              </a:rPr>
              <a:t>HIGHLIGHTS</a:t>
            </a:r>
            <a:endParaRPr lang="ar-SA" dirty="0">
              <a:solidFill>
                <a:schemeClr val="accent2"/>
              </a:solidFill>
              <a:latin typeface="+mn-lt"/>
            </a:endParaRPr>
          </a:p>
        </p:txBody>
      </p:sp>
      <p:sp>
        <p:nvSpPr>
          <p:cNvPr id="4" name="Text Placeholder 3"/>
          <p:cNvSpPr>
            <a:spLocks noGrp="1"/>
          </p:cNvSpPr>
          <p:nvPr>
            <p:ph type="body" sz="quarter" idx="11"/>
          </p:nvPr>
        </p:nvSpPr>
        <p:spPr/>
        <p:txBody>
          <a:bodyPr/>
          <a:lstStyle/>
          <a:p>
            <a:r>
              <a:rPr lang="en-US" dirty="0" smtClean="0">
                <a:latin typeface="+mn-lt"/>
              </a:rPr>
              <a:t>VEO FLEX </a:t>
            </a:r>
            <a:r>
              <a:rPr lang="en-US" dirty="0">
                <a:latin typeface="+mn-lt"/>
              </a:rPr>
              <a:t>SALES PRESNTATION</a:t>
            </a:r>
            <a:endParaRPr lang="ar-SA" dirty="0">
              <a:latin typeface="+mn-lt"/>
            </a:endParaRPr>
          </a:p>
        </p:txBody>
      </p:sp>
      <p:sp>
        <p:nvSpPr>
          <p:cNvPr id="23" name="Rectangle 22"/>
          <p:cNvSpPr/>
          <p:nvPr/>
        </p:nvSpPr>
        <p:spPr>
          <a:xfrm>
            <a:off x="0" y="1129497"/>
            <a:ext cx="9144000" cy="4014003"/>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41" y="1129496"/>
            <a:ext cx="2677655" cy="401400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256" r="18077"/>
          <a:stretch/>
        </p:blipFill>
        <p:spPr>
          <a:xfrm>
            <a:off x="2932096" y="1470375"/>
            <a:ext cx="1916264" cy="1712006"/>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337" r="6913"/>
          <a:stretch/>
        </p:blipFill>
        <p:spPr>
          <a:xfrm>
            <a:off x="4008454" y="3363214"/>
            <a:ext cx="1748290" cy="1344381"/>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3504" r="8859"/>
          <a:stretch/>
        </p:blipFill>
        <p:spPr>
          <a:xfrm>
            <a:off x="5099534" y="1470375"/>
            <a:ext cx="1735836" cy="1712006"/>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9841" r="21377"/>
          <a:stretch/>
        </p:blipFill>
        <p:spPr>
          <a:xfrm>
            <a:off x="7021000" y="1470375"/>
            <a:ext cx="1765191" cy="1712006"/>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14551" t="12071" r="15035" b="10492"/>
          <a:stretch/>
        </p:blipFill>
        <p:spPr>
          <a:xfrm>
            <a:off x="6058893" y="3329585"/>
            <a:ext cx="1924214" cy="1411637"/>
          </a:xfrm>
          <a:prstGeom prst="rect">
            <a:avLst/>
          </a:prstGeom>
        </p:spPr>
      </p:pic>
    </p:spTree>
    <p:extLst>
      <p:ext uri="{BB962C8B-B14F-4D97-AF65-F5344CB8AC3E}">
        <p14:creationId xmlns:p14="http://schemas.microsoft.com/office/powerpoint/2010/main" val="363612332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heme/theme1.xml><?xml version="1.0" encoding="utf-8"?>
<a:theme xmlns:a="http://schemas.openxmlformats.org/drawingml/2006/main" name="1_Office Theme">
  <a:themeElements>
    <a:clrScheme name="10-Deep Yellow Business Development">
      <a:dk1>
        <a:srgbClr val="000000"/>
      </a:dk1>
      <a:lt1>
        <a:srgbClr val="FFFFFF"/>
      </a:lt1>
      <a:dk2>
        <a:srgbClr val="464646"/>
      </a:dk2>
      <a:lt2>
        <a:srgbClr val="FFFFFF"/>
      </a:lt2>
      <a:accent1>
        <a:srgbClr val="282D32"/>
      </a:accent1>
      <a:accent2>
        <a:srgbClr val="FAA519"/>
      </a:accent2>
      <a:accent3>
        <a:srgbClr val="FAB94B"/>
      </a:accent3>
      <a:accent4>
        <a:srgbClr val="4B4B4B"/>
      </a:accent4>
      <a:accent5>
        <a:srgbClr val="808080"/>
      </a:accent5>
      <a:accent6>
        <a:srgbClr val="DCDCD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a:solidFill>
            <a:schemeClr val="bg1"/>
          </a:solidFill>
        </a:ln>
        <a:effectLst/>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3171</TotalTime>
  <Words>1769</Words>
  <Application>Microsoft Office PowerPoint</Application>
  <PresentationFormat>Pokaz na ekranie (16:9)</PresentationFormat>
  <Paragraphs>210</Paragraphs>
  <Slides>18</Slides>
  <Notes>16</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Arial</vt:lpstr>
      <vt:lpstr>Calibri</vt:lpstr>
      <vt:lpstr>Lato</vt:lpstr>
      <vt:lpstr>Open Sans</vt:lpstr>
      <vt:lpstr>Open Sans Light</vt:lpstr>
      <vt:lpstr>新細明體</vt:lpstr>
      <vt:lpstr>Source Sans Pro Light</vt:lpstr>
      <vt:lpstr>Wingdings</vt:lpstr>
      <vt:lpstr>1_Office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c:creator>
  <cp:lastModifiedBy>Michal Mikulski</cp:lastModifiedBy>
  <cp:revision>398</cp:revision>
  <dcterms:created xsi:type="dcterms:W3CDTF">2015-05-21T03:41:25Z</dcterms:created>
  <dcterms:modified xsi:type="dcterms:W3CDTF">2019-03-02T09:55:00Z</dcterms:modified>
</cp:coreProperties>
</file>